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582"/>
  </p:normalViewPr>
  <p:slideViewPr>
    <p:cSldViewPr snapToGrid="0">
      <p:cViewPr varScale="1">
        <p:scale>
          <a:sx n="115" d="100"/>
          <a:sy n="115" d="100"/>
        </p:scale>
        <p:origin x="25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9B927-C5C2-D1EC-33AB-E7DC65104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F559C8-7C50-DA31-D25A-C3590A298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AD652-EE2C-F660-F9B2-CE750DE2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8189C1-D523-2821-491C-BE5F583E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E23820-603A-9587-B338-FDBBE1C0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50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745D2-0C2E-50DF-9DBA-FECD106F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98E1D5-62D4-D23D-BC53-B77AC5B55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73810-53B9-D8CA-EE63-F5473F48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92D78-6BC2-3195-E111-054D6D52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C9318-8490-8778-825C-94EC2DD7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276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DDA77C-3543-BE6A-816A-01384BE5D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E23115-A5EC-99DD-64E4-7EA00EDD3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C1A1BD-6CAB-1A7C-31F3-C52CBFF60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1061A-4409-B7A6-7022-C875C7BF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2B712-2011-9852-10C4-B318B8AB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926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AE1B9-70E2-8BC7-6B29-95AFCCAD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0ADCF-FFC9-FBF4-7AC4-D8CB02344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593CF-0204-8950-86B8-6F9BE4A2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0C840C-7735-0684-0442-4D8E89807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3A961-FD02-1572-E05C-7840A4F3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59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4B709-0914-85D9-694B-EF7BFB56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E5AC4-0C77-813A-5916-B07AEEB3D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7FF9C-756A-A5D6-2462-30F2592C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2DDFA-486E-E064-1FD3-2258E084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BCB6B-1C20-B5E2-5FE4-E79C9D95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501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DD496-B2D9-7507-68F2-40327D96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C8728-EA4B-35D0-5847-B95158F14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C3188-9237-6EB9-33D6-9E836AE6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91C559-BA26-5B32-BF9D-A3B7FB2A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82BB88-A0D4-ED3A-E07C-6DA7DA3C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9B9EB-7D3D-56D5-931D-16B5A31D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4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8EADC-584B-922E-0876-4D8A61E1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48414-BFD1-A882-E356-F882E6D0F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1D8DD8-DCBE-B18C-CB16-EFC962706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2FD3C7-5EF4-0DD0-2655-2A24564B1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9B7B34-D870-7B31-01AE-3D2416DC1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8FBD63-F833-A53E-E2D3-47673C91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663970-DC7A-451E-26D2-504711F7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06E884-ED52-437F-8F96-6304C2C5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230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405A6-65C9-DD0C-73E6-8F8C43ED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340A13-F15A-07B3-0796-46B14940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85F954-4A49-0BF8-3F35-0AA2CF95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A71D0-6C40-4DE9-DBCD-F8E94B67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76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70B040-F57B-2076-7627-00B2222A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0EAAB4-46F7-D64B-C28D-9A5C7A6F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55358-579B-9653-FD78-0BBC13FC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182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35C7D-BB4E-E167-227A-CCBF71D0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2C652-0B80-524A-277D-2081967C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46491F-45E9-FD5A-EB46-10E66606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2E1AAF-A14A-FE65-5B90-0822C78E4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B57ACF-7627-591A-CFB0-170DAB3E8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1D715-C825-B844-FFB2-47248177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5170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C98C1-FC11-2FDC-E84F-C00E8759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A81029-CAA3-9487-6A14-4AE592D15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FB1308-B387-7E41-09E6-49014F7B7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4337A-4AD8-30EF-EEE8-EC5EE668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4F93-4A1B-5F6F-926B-835742FA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5EB4EA-5E55-3384-7D2C-28DDC62F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750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68B6AD-601D-CFAC-451B-7D739C6C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C4157C-0669-7FBA-B8AF-25A6A063E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7FF9B-6DAF-2F9B-9EF5-ACEE8FAB0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86365-BDC5-F744-8619-86581878E2BB}" type="datetimeFigureOut">
              <a:rPr kumimoji="1" lang="ko-Kore-KR" altLang="en-US" smtClean="0"/>
              <a:t>2023. 1. 25.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2B335-F848-8B61-10F4-95BB4FB98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60517-8115-FF97-8099-36F448F9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0035D-BB86-6340-A37E-4D40D7FB24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666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22E9F8D-A288-542C-DAF2-CC0F2521D571}"/>
              </a:ext>
            </a:extLst>
          </p:cNvPr>
          <p:cNvSpPr/>
          <p:nvPr/>
        </p:nvSpPr>
        <p:spPr>
          <a:xfrm>
            <a:off x="0" y="-342900"/>
            <a:ext cx="12192000" cy="7543800"/>
          </a:xfrm>
          <a:prstGeom prst="rect">
            <a:avLst/>
          </a:prstGeom>
          <a:noFill/>
          <a:ln w="5016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Ch</a:t>
            </a:r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4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.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Fundamental Concepts and Finite Elements of Number Theory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39D180-F73D-CA84-EB9B-9A817FA4CF78}"/>
              </a:ext>
            </a:extLst>
          </p:cNvPr>
          <p:cNvSpPr/>
          <p:nvPr/>
        </p:nvSpPr>
        <p:spPr>
          <a:xfrm>
            <a:off x="400050" y="400050"/>
            <a:ext cx="11387138" cy="6057900"/>
          </a:xfrm>
          <a:prstGeom prst="roundRect">
            <a:avLst/>
          </a:prstGeom>
          <a:noFill/>
          <a:ln w="3175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9A254-D450-8DF1-16EF-31A81E3A5202}"/>
              </a:ext>
            </a:extLst>
          </p:cNvPr>
          <p:cNvSpPr txBox="1"/>
          <p:nvPr/>
        </p:nvSpPr>
        <p:spPr>
          <a:xfrm>
            <a:off x="8136731" y="5957888"/>
            <a:ext cx="425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DIN Condensed" pitchFamily="2" charset="0"/>
              </a:rPr>
              <a:t>Park Hyung Gun</a:t>
            </a:r>
            <a:endParaRPr kumimoji="1" lang="ko-Kore-KR" altLang="en-US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3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2.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Euclidean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유클리드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sz="2000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gcd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)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은 무엇인가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* 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 | b, 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그리고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d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일 때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을 나누는 임의의 정수 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가 있다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그러면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 |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) = a 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이다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왜냐하면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가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와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를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모두 나누기 때문에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</a:t>
                </a:r>
                <a:r>
                  <a: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가 성립한다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When d | b, and d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there is an arbitrary integer c that divides b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 Then c |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b +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 = a. Because c divides both a and b, c dd is established.</a:t>
                </a:r>
              </a:p>
              <a:p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ore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*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는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와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의 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최대공약수이기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때문에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 = </a:t>
                </a:r>
                <a:r>
                  <a:rPr kumimoji="1" lang="en-US" altLang="ko-KR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gcd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)</a:t>
                </a: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Since d is the greatest common divisor of a and b, d =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≠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라 가정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≠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*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이기 때문에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를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으로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나눌 수 있고 호제법을 적용하면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Since it is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b &gt;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we can divide b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and if we apply the penchant method</a:t>
                </a:r>
              </a:p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𝑞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+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                               0 </m:t>
                    </m:r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≤ 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&lt;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*</a:t>
                </a:r>
                <a:r>
                  <a:rPr kumimoji="1" lang="en-US" altLang="ko-KR" b="0" dirty="0">
                    <a:solidFill>
                      <a:schemeClr val="tx1"/>
                    </a:solidFill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=0</m:t>
                    </m:r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이라면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 되고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≠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이라면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 = </a:t>
                </a:r>
                <a:r>
                  <a:rPr kumimoji="1" lang="en-US" altLang="ko-KR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gcd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)</a:t>
                </a:r>
              </a:p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 </m:t>
                    </m:r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=0, d =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𝑟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≠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d =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(𝑟_1, __2)</a:t>
                </a: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pPr algn="ctr"/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ore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 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4E20449-494A-37BB-BC70-3B857887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042" y="4525168"/>
            <a:ext cx="3413202" cy="22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2.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Euclidean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유클리드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8"/>
            <a:ext cx="11963401" cy="5815012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2000" dirty="0">
                <a:solidFill>
                  <a:srgbClr val="000000"/>
                </a:solidFill>
                <a:latin typeface="DIN Condensed" pitchFamily="2" charset="0"/>
              </a:rPr>
              <a:t> -</a:t>
            </a:r>
            <a:r>
              <a:rPr lang="ko-KR" altLang="en-US" sz="2000" dirty="0">
                <a:solidFill>
                  <a:srgbClr val="000000"/>
                </a:solidFill>
                <a:latin typeface="DIN Condensed" pitchFamily="2" charset="0"/>
              </a:rPr>
              <a:t>상대적으로 큰 숫자들에 대한 최대공약수 구하기</a:t>
            </a:r>
            <a:endParaRPr lang="en-US" altLang="ko-KR" sz="2000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kumimoji="1" lang="ko-KR" altLang="en-US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Find the greatest common factor for relatively large numbers.</a:t>
            </a:r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rgbClr val="000000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ore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 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412EB7-D881-79BF-4B7A-5B933BAA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64" y="1867227"/>
            <a:ext cx="6949069" cy="47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2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법 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(The Modulus)</a:t>
                </a:r>
              </a:p>
              <a:p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임의의 정수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와 양의 정수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에 대하여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mod n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을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를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으로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나눈 나머지로 정의하고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 때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을 법이라고 한다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For any integer a and a positive integer n, define a mod n as the remainder of a divided by n, where n is the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modululs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만약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(a mod n) = (b mod n)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b (mod n)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이라 할 수 있다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pPr algn="l"/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(a mod n) = (b mod n), it can be called a ≡ b (mod n).</a:t>
                </a:r>
              </a:p>
              <a:p>
                <a:r>
                  <a:rPr lang="ko-KR" altLang="en-US" dirty="0"/>
                  <a:t> </a:t>
                </a:r>
                <a:br>
                  <a:rPr lang="en" altLang="ko-Kore-KR" dirty="0"/>
                </a:b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때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만약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0 (mod n)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 | a 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In this case, if a ≡ 0 (mod n), then n | a.</a:t>
                </a: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867C8D7-1EB8-A949-F88F-09041A39B668}"/>
                  </a:ext>
                </a:extLst>
              </p:cNvPr>
              <p:cNvSpPr/>
              <p:nvPr/>
            </p:nvSpPr>
            <p:spPr>
              <a:xfrm>
                <a:off x="2990815" y="2410144"/>
                <a:ext cx="6210368" cy="11010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a=</a:t>
                </a:r>
                <a:r>
                  <a:rPr kumimoji="1" lang="en-US" altLang="ko-Kore-KR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qn</a:t>
                </a:r>
                <a:r>
                  <a:rPr kumimoji="1" lang="en-US" altLang="ko-Kore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r                            0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≤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 r  &lt;n , q =  [a/n]</a:t>
                </a: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a= [a/n]  x   n +  (a mod n)</a:t>
                </a: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11 mod 7 = 4  ,   -11 mod 7 =3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867C8D7-1EB8-A949-F88F-09041A39B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815" y="2410144"/>
                <a:ext cx="6210368" cy="1101009"/>
              </a:xfrm>
              <a:prstGeom prst="rect">
                <a:avLst/>
              </a:prstGeom>
              <a:blipFill>
                <a:blip r:embed="rId3"/>
                <a:stretch>
                  <a:fillRect l="-816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1250CDD-2BAB-4247-3EEB-36B1BBB0625F}"/>
                  </a:ext>
                </a:extLst>
              </p:cNvPr>
              <p:cNvSpPr/>
              <p:nvPr/>
            </p:nvSpPr>
            <p:spPr>
              <a:xfrm>
                <a:off x="2990815" y="4529354"/>
                <a:ext cx="6210368" cy="5929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73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4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(mod 23),                 21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  -9 (mod 10)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1250CDD-2BAB-4247-3EEB-36B1BBB06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815" y="4529354"/>
                <a:ext cx="6210368" cy="592932"/>
              </a:xfrm>
              <a:prstGeom prst="rect">
                <a:avLst/>
              </a:prstGeom>
              <a:blipFill>
                <a:blip r:embed="rId4"/>
                <a:stretch>
                  <a:fillRect l="-816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3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합동에 관한 기본 특성 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(Properties of Congruences)</a:t>
                </a: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ore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모듈러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연산의 특성 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Characteristics of Modular Operations</a:t>
                </a: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1.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만약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 | (a – b)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b mod  n</a:t>
                </a:r>
              </a:p>
              <a:p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2. a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b mod n</a:t>
                </a:r>
                <a:r>
                  <a:rPr kumimoji="1" lang="ko-Kore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은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a mod n </a:t>
                </a:r>
                <a:r>
                  <a:rPr kumimoji="1" lang="ko-Kore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의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의미를 포함</a:t>
                </a:r>
                <a:endParaRPr kumimoji="1" lang="en-US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3.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b mod n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이고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b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 mod n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이면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 mod n</a:t>
                </a:r>
              </a:p>
              <a:p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모듈러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연산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(Modular Arithmetic Operations)</a:t>
                </a:r>
              </a:p>
              <a:p>
                <a:r>
                  <a:rPr kumimoji="1" lang="en-US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*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mod n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연산자는 모든 정수들을 정수들의 집합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{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0,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1,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…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(n-1)} 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으로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표현 할 수 있다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modn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operator sets all integers to a set of integers { 0, 1, ... , , (n-1)} can be expressed in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1.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[ (a mod n) + (b mod n) ] mod n = ( a+ b) mod n</a:t>
                </a:r>
              </a:p>
              <a:p>
                <a:pPr algn="l"/>
                <a:r>
                  <a:rPr lang="en-US" altLang="ko-Kore-KR" dirty="0">
                    <a:solidFill>
                      <a:srgbClr val="000000"/>
                    </a:solidFill>
                    <a:latin typeface="DIN Condensed" pitchFamily="2" charset="0"/>
                  </a:rPr>
                  <a:t> 2. [ (a mod n). - (b mod n) ] mod n = ( a- b) mod n</a:t>
                </a:r>
              </a:p>
              <a:p>
                <a:pPr algn="l"/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3. [ (a mod n) x (b mod n) ] mod n = ( a x b) mod n</a:t>
                </a: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* </a:t>
                </a:r>
                <a:r>
                  <a:rPr lang="ko-Kore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가산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감산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승산에 관한 일반적 산술 법칙들은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모듈러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연산에서도 적용 가능하다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General arithmetic laws regarding addition, subtraction, and odds are also applicable to modular operations.</a:t>
                </a:r>
              </a:p>
              <a:p>
                <a:br>
                  <a:rPr lang="en" altLang="ko-Kore-KR" dirty="0">
                    <a:latin typeface="DIN Condensed" pitchFamily="2" charset="0"/>
                  </a:rPr>
                </a:br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50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sz="2000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모듈러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연산의 특성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(Properties of Modular Arithmetic)</a:t>
                </a: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ore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-N 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보다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작은 음이 아닌 정수들의 집합을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이라 정의 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 set of nonnegative integers less than N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-m</a:t>
                </a:r>
                <a:r>
                  <a:rPr kumimoji="1" lang="en" altLang="ko-KR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odulo</a:t>
                </a:r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n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상에서의 잉여 집합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또는 잉여류를 나타낸다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It represents the </a:t>
                </a:r>
                <a:r>
                  <a:rPr lang="en" altLang="ko-Kore-KR" dirty="0">
                    <a:solidFill>
                      <a:srgbClr val="000000"/>
                    </a:solidFill>
                    <a:latin typeface="DIN Condensed" pitchFamily="2" charset="0"/>
                  </a:rPr>
                  <a:t>set of residues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or residue classes on the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modulon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모듈러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n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의 잉여류를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([0],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[1],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[2],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[n-1])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로 표기할 수 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</a:t>
                </a:r>
                <a:r>
                  <a:rPr lang="en-US" altLang="ko-Kore-KR" dirty="0">
                    <a:solidFill>
                      <a:srgbClr val="000000"/>
                    </a:solidFill>
                    <a:latin typeface="DIN Condensed" pitchFamily="2" charset="0"/>
                  </a:rPr>
                  <a:t>residue classes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of the modular n may be indicated by ([0], [1], [2], ..., [n-1]).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[ r ]    =  { a: a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는 정수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 r (mod n) }</a:t>
                </a:r>
              </a:p>
              <a:p>
                <a:pPr algn="ctr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br>
                  <a:rPr lang="en" altLang="ko-Kore-KR" dirty="0"/>
                </a:b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br>
                  <a:rPr lang="en" altLang="ko-Kore-KR" dirty="0"/>
                </a:br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F3B1FBC2-0C54-2FD5-AB89-4101D07D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368" y="4666042"/>
            <a:ext cx="5323262" cy="19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8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잉여류의 모든 정수들 중에 음이 아닌 가장 작은 정수가 잉여류를 나타내기 위해서 사용된다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Of all the integers of the residue classes , the least nonnegative integer is used to represent the residue classes </a:t>
                </a: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-modulo n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에서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k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와 합동인 음이 아닌 가장 작은 정수를 찾는 작업을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’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k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를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modulo n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으로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환산한다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’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라고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부른다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In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modulon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the task of finding the smallest nonnegative integer that is congruent with k is called 'conversion of k to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modulon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’.</a:t>
                </a: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𝑍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에 대하여 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모듈러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산술연산을 수행한다면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en-US" altLang="ko-KR" dirty="0">
                    <a:solidFill>
                      <a:schemeClr val="tx1"/>
                    </a:solidFill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𝑍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상의 정수들은 아래 표에 기술된 속성을 만족한다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 a modular arithmetic operation is performed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𝑍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the integers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𝑍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satisfy the properties described in the table below.</a:t>
                </a: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DDDA472-9A25-3A70-256F-D9463506D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429000"/>
            <a:ext cx="7772400" cy="28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6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en" altLang="ko-Kore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일반적인 연산과 구별되는 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모듈러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연산의 </a:t>
                </a:r>
                <a:r>
                  <a:rPr kumimoji="1" lang="ko-KR" altLang="en-US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특징은 만약 </a:t>
                </a:r>
                <a:r>
                  <a:rPr kumimoji="1" lang="en-US" altLang="ko-KR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(a + b)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en-US" altLang="ko-KR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(a + c)(mod n)</a:t>
                </a:r>
                <a:r>
                  <a:rPr kumimoji="1" lang="ko-KR" altLang="en-US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이라면</a:t>
                </a:r>
                <a:r>
                  <a:rPr kumimoji="1" lang="en-US" altLang="ko-KR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kumimoji="1" lang="ko-KR" altLang="en-US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c(mod</a:t>
                </a:r>
                <a:r>
                  <a:rPr kumimoji="1" lang="ko-KR" altLang="en-US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FF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n)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은 덧셈에 대한 역원이 존재함을 의미 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 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 characteristic of modular operations that distinguish them from general operations is that </a:t>
                </a:r>
                <a:r>
                  <a:rPr lang="en" altLang="ko-Kore-KR" b="0" i="0" u="none" strike="noStrike" dirty="0">
                    <a:solidFill>
                      <a:srgbClr val="FF0000"/>
                    </a:solidFill>
                    <a:effectLst/>
                    <a:latin typeface="DIN Condensed" pitchFamily="2" charset="0"/>
                  </a:rPr>
                  <a:t>if (a + b) ≡ (a + c) (mod n), </a:t>
                </a:r>
                <a:r>
                  <a:rPr lang="ko-KR" altLang="en-US" b="0" i="0" u="none" strike="noStrike" dirty="0">
                    <a:solidFill>
                      <a:srgbClr val="FF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FF0000"/>
                    </a:solidFill>
                    <a:effectLst/>
                    <a:latin typeface="DIN Condensed" pitchFamily="2" charset="0"/>
                  </a:rPr>
                  <a:t>then b ≡ c (mod n)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means that there is an inverse to addition.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에 대한 덧셈에 대한 역원을 양변에 더함으로써 다음과 같은 수식을 얻을 수 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By adding the inverse of the addition to -a to both sides, the following equation can be obtained.</a:t>
                </a: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FF0000"/>
                    </a:solidFill>
                    <a:effectLst/>
                    <a:latin typeface="DIN Condensed" pitchFamily="2" charset="0"/>
                  </a:rPr>
                  <a:t>( (-a) + a + b )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dirty="0">
                    <a:solidFill>
                      <a:srgbClr val="FF0000"/>
                    </a:solidFill>
                    <a:latin typeface="DIN Condensed" pitchFamily="2" charset="0"/>
                  </a:rPr>
                  <a:t>( (-a) + a + c )(mod n)</a:t>
                </a:r>
              </a:p>
              <a:p>
                <a:pPr algn="ctr"/>
                <a:r>
                  <a:rPr lang="en" altLang="ko-Kore-KR" dirty="0">
                    <a:solidFill>
                      <a:srgbClr val="FF0000"/>
                    </a:solidFill>
                    <a:latin typeface="DIN Condensed" pitchFamily="2" charset="0"/>
                  </a:rPr>
                  <a:t>b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" altLang="ko-Kore-KR" dirty="0">
                    <a:solidFill>
                      <a:srgbClr val="FF0000"/>
                    </a:solidFill>
                    <a:latin typeface="DIN Condensed" pitchFamily="2" charset="0"/>
                  </a:rPr>
                  <a:t> c (mod n)</a:t>
                </a:r>
              </a:p>
              <a:p>
                <a:pPr algn="ctr"/>
                <a:endParaRPr lang="en" altLang="ko-Kore-KR" b="0" i="0" u="none" strike="noStrike" dirty="0">
                  <a:solidFill>
                    <a:srgbClr val="FF0000"/>
                  </a:solidFill>
                  <a:effectLst/>
                  <a:latin typeface="DIN Condensed" pitchFamily="2" charset="0"/>
                </a:endParaRPr>
              </a:p>
              <a:p>
                <a:pPr algn="ctr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32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-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만약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(a x b)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" altLang="ko-Kore-KR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 (a x c)(mod n) </a:t>
                </a:r>
                <a:r>
                  <a:rPr lang="ko-Kore-KR" altLang="en-US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이라면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b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" altLang="ko-Kore-KR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 (c mod n)</a:t>
                </a:r>
                <a:r>
                  <a:rPr lang="ko-KR" altLang="en-US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 이다</a:t>
                </a:r>
                <a:r>
                  <a:rPr lang="en-US" altLang="ko-KR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.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단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a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과 서로소이다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(a x b) ≡ (a x c) (mod n), then b ≡ (c mod n). However, a is n and n are mutually exclusive.</a:t>
                </a:r>
              </a:p>
              <a:p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위 식은 곱셈에 대한 역원이 존재한다고 할 수 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equation above can be said to have an inverse source for multiplication.</a:t>
                </a:r>
              </a:p>
              <a:p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(</a:t>
                </a:r>
                <a:r>
                  <a:rPr lang="ko-KR" altLang="en-US" dirty="0">
                    <a:solidFill>
                      <a:srgbClr val="FF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)ab )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 (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)ac)(mod n)</a:t>
                </a:r>
              </a:p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b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DIN Condensed" pitchFamily="2" charset="0"/>
                  </a:rPr>
                  <a:t> c(mod n)</a:t>
                </a:r>
              </a:p>
              <a:p>
                <a:r>
                  <a:rPr lang="en-US" altLang="ko-KR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197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b="0" i="0" u="none" strike="noStrike" dirty="0">
                  <a:solidFill>
                    <a:schemeClr val="tx1"/>
                  </a:solidFill>
                  <a:effectLst/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  <a:cs typeface="Aharoni" panose="02010803020104030203" pitchFamily="2" charset="-79"/>
                  </a:rPr>
                  <a:t>유클리드 호제법에 대한 재고</a:t>
                </a:r>
                <a:r>
                  <a:rPr kumimoji="1" lang="en-US" altLang="ko-KR" sz="2000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  <a:cs typeface="Aharoni" panose="02010803020104030203" pitchFamily="2" charset="-79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Reconsideration of the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Euclidean algorithm</a:t>
                </a:r>
                <a:r>
                  <a:rPr lang="en-US" altLang="ko-KR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)</a:t>
                </a:r>
              </a:p>
              <a:p>
                <a:r>
                  <a:rPr lang="ko-KR" altLang="en-US" sz="20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endParaRPr lang="en-US" altLang="ko-KR" sz="20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ko-KR" altLang="en-US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-</a:t>
                </a:r>
                <a:r>
                  <a:rPr lang="ko-KR" altLang="en-US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임의의 음이 아닌 정수 </a:t>
                </a:r>
                <a:r>
                  <a:rPr lang="en-US" altLang="ko-KR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</a:t>
                </a:r>
                <a:r>
                  <a:rPr lang="ko-KR" altLang="en-US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와 임의의 양의 정수 </a:t>
                </a:r>
                <a:r>
                  <a:rPr lang="en-US" altLang="ko-KR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b</a:t>
                </a:r>
                <a:r>
                  <a:rPr lang="ko-KR" altLang="en-US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에 대해 다음이 성립한다</a:t>
                </a:r>
                <a:r>
                  <a:rPr lang="en-US" altLang="ko-KR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</a:p>
              <a:p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For any nonnegative integer a and any positive integer b, the following holds true.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gcd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(a, b) =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gcd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(b, a mod b)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식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d =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gcd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(a, b)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라 가정 하고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gcd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의 정의에 따라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d | a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이고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d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|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b,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이 때 양의 정수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b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는 다음의 형태로 나타낼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Assuming that formula d =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(a, b), d | a and d | b, where a for a positive integer b can be expressed in the following form, according to the definition of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 = kb + r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≡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r (mod b)</a:t>
                </a: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 mod b =r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따라서 어떠한 정수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k, r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에 대해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 mod b ) = a- kb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Thus, for any integer k, r (a mod b) = a - kb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그러나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d | b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이기 때문에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 mod b)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kb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를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나눈다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따라서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d | ( a mod b)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이다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</a:p>
              <a:p>
                <a:pPr algn="l"/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However, since d | b, (a mod b) divides kb. Thus, d | (a mod b).</a:t>
                </a:r>
              </a:p>
              <a:p>
                <a:br>
                  <a:rPr lang="en" altLang="ko-Kore-KR" dirty="0"/>
                </a:b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algn="ctr"/>
                <a:endParaRPr lang="en-US" altLang="ko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6F8AC5B3-6842-9AC4-8097-487962F77860}"/>
              </a:ext>
            </a:extLst>
          </p:cNvPr>
          <p:cNvSpPr/>
          <p:nvPr/>
        </p:nvSpPr>
        <p:spPr>
          <a:xfrm>
            <a:off x="2990815" y="2723859"/>
            <a:ext cx="6210368" cy="592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 err="1">
                <a:solidFill>
                  <a:schemeClr val="tx1"/>
                </a:solidFill>
                <a:latin typeface="DIN Condensed" pitchFamily="2" charset="0"/>
              </a:rPr>
              <a:t>gcd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(55, 22) = </a:t>
            </a:r>
            <a:r>
              <a:rPr kumimoji="1" lang="en-US" altLang="ko-Kore-KR" dirty="0" err="1">
                <a:solidFill>
                  <a:schemeClr val="tx1"/>
                </a:solidFill>
                <a:latin typeface="DIN Condensed" pitchFamily="2" charset="0"/>
              </a:rPr>
              <a:t>gcd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(22, 55 mod 22) = </a:t>
            </a:r>
            <a:r>
              <a:rPr kumimoji="1" lang="en-US" altLang="ko-Kore-KR" dirty="0" err="1">
                <a:solidFill>
                  <a:schemeClr val="tx1"/>
                </a:solidFill>
                <a:latin typeface="DIN Condensed" pitchFamily="2" charset="0"/>
              </a:rPr>
              <a:t>gcd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(22, 11) = 11</a:t>
            </a:r>
          </a:p>
        </p:txBody>
      </p:sp>
    </p:spTree>
    <p:extLst>
      <p:ext uri="{BB962C8B-B14F-4D97-AF65-F5344CB8AC3E}">
        <p14:creationId xmlns:p14="http://schemas.microsoft.com/office/powerpoint/2010/main" val="305415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8"/>
            <a:ext cx="11963401" cy="5815012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-d 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b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 와 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(a mod b)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 의 공통 약수라면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d | kb</a:t>
            </a:r>
            <a:endParaRPr lang="en-US" altLang="ko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If -d is the common mineral water of b and (a mod b), d | kb</a:t>
            </a: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r>
              <a:rPr lang="en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-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앞에서와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같이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d | [kb + (a mod b)] 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인데 이는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d | a 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와 같다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As previously stated, d | [kb + (a mod b)] is the same as d | a.</a:t>
            </a: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-a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와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에 대한 공통적인 약수들의 집합은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b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와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(a mod b)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의 공통적인 약수들의 집합과 같다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어떤 한 수의 </a:t>
            </a:r>
            <a:r>
              <a:rPr lang="en-US" altLang="ko-KR" dirty="0" err="1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gcd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는 다른 한 수의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gcd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와 같다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The common set of mineral water for a and b is the same as the common set of mineral water for b and (a mod b).</a:t>
            </a:r>
            <a:br>
              <a:rPr lang="en" altLang="ko-Kore-KR" dirty="0">
                <a:latin typeface="DIN Condensed" pitchFamily="2" charset="0"/>
              </a:rPr>
            </a:b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-&gt; One number of </a:t>
            </a:r>
            <a:r>
              <a:rPr lang="en" altLang="ko-Kore-KR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equals the other number of </a:t>
            </a:r>
            <a:r>
              <a:rPr lang="en" altLang="ko-Kore-KR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.</a:t>
            </a: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" altLang="ko-KR" dirty="0">
              <a:solidFill>
                <a:srgbClr val="000000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1ECB3-3760-F14B-2852-8EC869E7F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49" y="4886825"/>
            <a:ext cx="4152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5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CD3895-1625-57D4-8AA7-076A1CF5EEF8}"/>
              </a:ext>
            </a:extLst>
          </p:cNvPr>
          <p:cNvSpPr/>
          <p:nvPr/>
        </p:nvSpPr>
        <p:spPr>
          <a:xfrm>
            <a:off x="0" y="0"/>
            <a:ext cx="12192000" cy="1671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Table of contents</a:t>
            </a:r>
            <a:endParaRPr kumimoji="1" lang="ko-Kore-KR" altLang="en-US" sz="3200" dirty="0">
              <a:solidFill>
                <a:schemeClr val="tx1"/>
              </a:solidFill>
              <a:latin typeface="DIN Condensed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201090-FF45-CD06-CDD9-1EE5358960DD}"/>
                  </a:ext>
                </a:extLst>
              </p:cNvPr>
              <p:cNvSpPr txBox="1"/>
              <p:nvPr/>
            </p:nvSpPr>
            <p:spPr>
              <a:xfrm>
                <a:off x="0" y="1671638"/>
                <a:ext cx="10072689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kumimoji="1" lang="en-US" altLang="ko-Kore-KR" sz="2400" dirty="0">
                    <a:latin typeface="DIN Condensed" pitchFamily="2" charset="0"/>
                  </a:rPr>
                  <a:t>Divisbility and </a:t>
                </a:r>
                <a:r>
                  <a:rPr kumimoji="1" lang="en-US" altLang="ko-Kore-KR" sz="2400" dirty="0" err="1">
                    <a:latin typeface="DIN Condensed" pitchFamily="2" charset="0"/>
                  </a:rPr>
                  <a:t>Divison</a:t>
                </a:r>
                <a:r>
                  <a:rPr kumimoji="1" lang="en-US" altLang="ko-Kore-KR" sz="2400" dirty="0">
                    <a:latin typeface="DIN Condensed" pitchFamily="2" charset="0"/>
                  </a:rPr>
                  <a:t> Algorithm</a:t>
                </a:r>
              </a:p>
              <a:p>
                <a:pPr marL="514350" indent="-514350">
                  <a:buAutoNum type="arabicPeriod"/>
                </a:pPr>
                <a:endParaRPr kumimoji="1" lang="en-US" altLang="ko-Kore-KR" sz="2400" dirty="0">
                  <a:latin typeface="DIN Condensed" pitchFamily="2" charset="0"/>
                </a:endParaRPr>
              </a:p>
              <a:p>
                <a:pPr marL="514350" indent="-514350">
                  <a:buAutoNum type="arabicPeriod"/>
                </a:pPr>
                <a:r>
                  <a:rPr lang="en" altLang="ko-Kore-KR" sz="24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Euclidean algorithm</a:t>
                </a:r>
                <a:r>
                  <a:rPr lang="ko-KR" altLang="en-US" sz="24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endParaRPr lang="en-US" altLang="ko-KR" sz="24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marL="514350" indent="-514350">
                  <a:buAutoNum type="arabicPeriod"/>
                </a:pPr>
                <a:endParaRPr kumimoji="1" lang="en" altLang="ko-Kore-KR" sz="24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marL="514350" indent="-514350">
                  <a:buAutoNum type="arabicPeriod"/>
                </a:pPr>
                <a:r>
                  <a:rPr lang="en" altLang="ko-Kore-KR" sz="24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Modulo Operation</a:t>
                </a:r>
              </a:p>
              <a:p>
                <a:pPr marL="514350" indent="-514350">
                  <a:buAutoNum type="arabicPeriod"/>
                </a:pPr>
                <a:endParaRPr kumimoji="1" lang="en" altLang="ko-Kore-KR" sz="24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marL="514350" indent="-514350">
                  <a:buAutoNum type="arabicPeriod"/>
                </a:pPr>
                <a:r>
                  <a:rPr kumimoji="1" lang="en-US" altLang="ko-Kore-KR" sz="24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Groups, Rings, Fields</a:t>
                </a:r>
              </a:p>
              <a:p>
                <a:pPr marL="514350" indent="-514350">
                  <a:buAutoNum type="arabicPeriod"/>
                </a:pPr>
                <a:endParaRPr kumimoji="1" lang="en-US" altLang="ko-Kore-KR" sz="24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marL="514350" indent="-514350">
                  <a:buAutoNum type="arabicPeriod"/>
                </a:pPr>
                <a:r>
                  <a:rPr kumimoji="1" lang="en-US" altLang="ko-Kore-KR" sz="24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GF(p)</a:t>
                </a:r>
                <a:r>
                  <a:rPr lang="en" altLang="ko-Kore-KR" sz="2400" b="0" i="0" u="none" strike="noStrike" dirty="0">
                    <a:solidFill>
                      <a:schemeClr val="tx1"/>
                    </a:solidFill>
                    <a:effectLst/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en" altLang="ko-Kore-KR" sz="2400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finite field</a:t>
                </a:r>
              </a:p>
              <a:p>
                <a:pPr marL="514350" indent="-514350">
                  <a:buAutoNum type="arabicPeriod"/>
                </a:pPr>
                <a:endParaRPr kumimoji="1" lang="en" altLang="ko-Kore-KR" sz="2400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marL="514350" indent="-514350">
                  <a:buAutoNum type="arabicPeriod"/>
                </a:pPr>
                <a:r>
                  <a:rPr lang="en" altLang="ko-Kore-KR" sz="2400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Polynomial arithmetic</a:t>
                </a:r>
              </a:p>
              <a:p>
                <a:pPr marL="514350" indent="-514350">
                  <a:buAutoNum type="arabicPeriod"/>
                </a:pPr>
                <a:endParaRPr kumimoji="1" lang="en" altLang="ko-Kore-KR" sz="2400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pPr marL="514350" indent="-514350">
                  <a:buAutoNum type="arabicPeriod"/>
                </a:pPr>
                <a:r>
                  <a:rPr kumimoji="1" lang="en-US" altLang="ko-Kore-KR" sz="24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24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</a:p>
              <a:p>
                <a:pPr marL="514350" indent="-514350">
                  <a:buAutoNum type="arabicPeriod"/>
                </a:pPr>
                <a:endParaRPr kumimoji="1" lang="en-US" altLang="ko-Kore-KR" sz="2800" dirty="0">
                  <a:latin typeface="DIN Condensed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201090-FF45-CD06-CDD9-1EE535896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1638"/>
                <a:ext cx="10072689" cy="5324535"/>
              </a:xfrm>
              <a:prstGeom prst="rect">
                <a:avLst/>
              </a:prstGeom>
              <a:blipFill>
                <a:blip r:embed="rId2"/>
                <a:stretch>
                  <a:fillRect l="-1009" t="-9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94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8"/>
            <a:ext cx="11963401" cy="5815012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8DEFC3-4DF3-54A1-7126-A9F39B1E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531144"/>
            <a:ext cx="7162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0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확장 유클리드 </a:t>
                </a:r>
                <a:r>
                  <a:rPr lang="ko-KR" altLang="en-US" sz="2000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호제법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Extended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Euclidean algorithm</a:t>
                </a:r>
                <a:r>
                  <a:rPr lang="en-US" altLang="ko-KR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)</a:t>
                </a:r>
              </a:p>
              <a:p>
                <a:r>
                  <a:rPr lang="ko-KR" altLang="en-US" sz="20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endParaRPr lang="en-US" altLang="ko-KR" sz="20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en-US" altLang="ko-KR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-</a:t>
                </a:r>
                <a:r>
                  <a:rPr lang="ko-KR" altLang="en-US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정수 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a</a:t>
                </a:r>
                <a:r>
                  <a:rPr lang="ko-KR" altLang="en-US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와 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b</a:t>
                </a:r>
                <a:r>
                  <a:rPr lang="ko-KR" altLang="en-US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에 대한 확장 유클리드 호제법은 최대 공약수를 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d</a:t>
                </a:r>
                <a:r>
                  <a:rPr lang="ko-KR" altLang="en-US" b="0" i="0" u="none" strike="noStrike" dirty="0" err="1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를</a:t>
                </a:r>
                <a:r>
                  <a:rPr lang="ko-KR" altLang="en-US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 계산할 뿐만 아니라 다음 수식을 만족하는 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x</a:t>
                </a:r>
                <a:r>
                  <a:rPr lang="ko-KR" altLang="en-US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와 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y</a:t>
                </a:r>
                <a:r>
                  <a:rPr lang="ko-KR" altLang="en-US" b="0" i="0" u="none" strike="noStrike" dirty="0" err="1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를</a:t>
                </a:r>
                <a:r>
                  <a:rPr lang="ko-KR" altLang="en-US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 구할 수 있다</a:t>
                </a:r>
                <a:r>
                  <a:rPr lang="en-US" altLang="ko-KR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  <a:r>
                  <a:rPr lang="ko-KR" altLang="en-US" sz="20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endParaRPr lang="en-US" altLang="ko-KR" sz="2000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 The extended Euclidean arc method for integers a and b not only calculates the maximum common divisor d, but also obtains x and y that satisfy the following equation.</a:t>
                </a:r>
              </a:p>
              <a:p>
                <a:pPr algn="ctr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ax + by = </a:t>
                </a:r>
                <a:r>
                  <a:rPr lang="en-US" altLang="ko-KR" dirty="0" err="1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gcd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(a, b)</a:t>
                </a:r>
              </a:p>
              <a:p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-a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와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b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가 주어졌을 때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(x, y, d)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결정하는 방법 </a:t>
                </a:r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Given a and b, how to determine (x, y, d)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*각 단계 </a:t>
                </a:r>
                <a:r>
                  <a:rPr lang="en-US" altLang="ko-KR" dirty="0" err="1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i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마다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𝑎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+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만족하는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찾을 수 있다고 할 때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다음의 수열이 도출된다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When it is said that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and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=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𝑎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+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𝑏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</m:t>
                    </m:r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for each step </a:t>
                </a:r>
                <a:r>
                  <a:rPr lang="en" altLang="ko-Kore-KR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the following sequence is derived.</a:t>
                </a:r>
              </a:p>
              <a:p>
                <a:pPr algn="ctr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ctr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r>
                  <a:rPr lang="ko-KR" altLang="en-US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ㅌ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$</a:t>
                </a: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ctr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ctr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ctr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ctr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br>
                  <a:rPr lang="en" altLang="ko-Kore-KR" dirty="0"/>
                </a:b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D8AD046-D493-0D43-67C9-550F99F11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34" y="4321711"/>
            <a:ext cx="3403984" cy="2322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4318F6-72F9-5739-513E-7449B7BD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53" y="4784675"/>
            <a:ext cx="2413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77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8"/>
            <a:ext cx="11963401" cy="5815012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2139A6-525C-420E-DD7B-58750D14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05" y="2356361"/>
            <a:ext cx="8111390" cy="4378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924B3B-79D0-CC60-35C7-963E0D52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4" y="1233957"/>
            <a:ext cx="2927505" cy="3243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15CE45-A0A0-C08F-1AD6-DB43F14C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28" y="1749230"/>
            <a:ext cx="3016972" cy="6071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FA041A-188A-4878-2C92-9160DA4BD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399" y="1496929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3.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Modulo Operation</a:t>
            </a:r>
            <a:r>
              <a:rPr lang="ko-KR" altLang="en-US" sz="32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모듈러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연산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확장 유클리드 호제법은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𝑑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𝑎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까지 확장한다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The extended Euclidean arc method extends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𝑑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 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𝑎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pple SD Gothic Neo" panose="02000300000000000000" pitchFamily="2" charset="-127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b>
                    </m:sSub>
                  </m:oMath>
                </a14:m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endParaRPr lang="en" altLang="ko-Kore-KR" dirty="0"/>
              </a:p>
              <a:p>
                <a:pPr algn="l"/>
                <a:r>
                  <a:rPr lang="ko-KR" altLang="en-US" dirty="0"/>
                  <a:t> </a:t>
                </a:r>
                <a:endParaRPr lang="en" altLang="ko-KR" dirty="0"/>
              </a:p>
              <a:p>
                <a:pPr algn="l"/>
                <a:r>
                  <a:rPr lang="ko-KR" altLang="en-US" dirty="0"/>
                  <a:t> </a:t>
                </a:r>
                <a:br>
                  <a:rPr lang="en" altLang="ko-Kore-KR" dirty="0"/>
                </a:b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8F72C98-141E-EB19-8C89-5A6FF746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049494"/>
            <a:ext cx="7772400" cy="31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4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4.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Groups, Rings, Fields</a:t>
            </a:r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군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환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군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(Groups)</a:t>
                </a:r>
              </a:p>
              <a:p>
                <a:endParaRPr lang="en-US" altLang="ko-Kore-KR" sz="2000" dirty="0">
                  <a:solidFill>
                    <a:schemeClr val="tx1"/>
                  </a:solidFill>
                </a:endParaRPr>
              </a:p>
              <a:p>
                <a:r>
                  <a:rPr lang="en-US" altLang="ko-Kore-KR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ore-KR" dirty="0">
                    <a:solidFill>
                      <a:schemeClr val="tx1"/>
                    </a:solidFill>
                  </a:rPr>
                  <a:t>-</a:t>
                </a:r>
                <a:r>
                  <a:rPr lang="ko-Kore-KR" altLang="en-US" dirty="0">
                    <a:solidFill>
                      <a:schemeClr val="tx1"/>
                    </a:solidFill>
                  </a:rPr>
                  <a:t>군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G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{G,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}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정의 내린다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Group G is defined as {G,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}</a:t>
                </a: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이항연산 원소의 집합이다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 set of binary operational elements.</a:t>
                </a: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7BE3928-2E66-00CA-89BA-DD3584885192}"/>
                  </a:ext>
                </a:extLst>
              </p:cNvPr>
              <p:cNvSpPr/>
              <p:nvPr/>
            </p:nvSpPr>
            <p:spPr>
              <a:xfrm>
                <a:off x="1770254" y="3171477"/>
                <a:ext cx="8651490" cy="351925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(A1) 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닫힘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: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 만약 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a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와 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b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가 군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G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에 속할 경우 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</a:rPr>
                  <a:t> b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도 군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G</a:t>
                </a:r>
                <a:r>
                  <a:rPr kumimoji="1" lang="ko-KR" altLang="en-US" sz="1600" dirty="0">
                    <a:solidFill>
                      <a:schemeClr val="tx1"/>
                    </a:solidFill>
                  </a:rPr>
                  <a:t>에 속한다</a:t>
                </a:r>
                <a:r>
                  <a:rPr kumimoji="1" lang="en-US" altLang="ko-KR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Closed: If a and b belong to group G, a b b also belongs to group G.</a:t>
                </a:r>
              </a:p>
              <a:p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(A2)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결합 법칙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: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군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의 모든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a,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b,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c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 대하여 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(b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c)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=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(a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b)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c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가 성립한다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Bonding law: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(b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c)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=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(a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b)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 c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is established for all a, b, and c in the group G.</a:t>
                </a:r>
              </a:p>
              <a:p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(A3)</a:t>
                </a:r>
                <a:r>
                  <a:rPr kumimoji="1" lang="ko-KR" altLang="en-US" sz="1600" dirty="0" err="1">
                    <a:solidFill>
                      <a:srgbClr val="000000"/>
                    </a:solidFill>
                    <a:latin typeface="DIN Condensed" pitchFamily="2" charset="0"/>
                  </a:rPr>
                  <a:t>항등원소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: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군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의 모든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 대하여 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 e = 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 a = a</a:t>
                </a:r>
                <a:r>
                  <a:rPr kumimoji="1" lang="ko-Kore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와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같은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G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의 </a:t>
                </a:r>
                <a:r>
                  <a:rPr kumimoji="1" lang="ko-KR" altLang="en-US" sz="1600" dirty="0" err="1">
                    <a:solidFill>
                      <a:schemeClr val="tx1"/>
                    </a:solidFill>
                    <a:latin typeface="DIN Condensed" pitchFamily="2" charset="0"/>
                  </a:rPr>
                  <a:t>항등원소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e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가 존재한다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Isotopes: For every a in the group G, there is an isotope e of G such that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 e = 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 a = a</a:t>
                </a:r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(A4)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역원의 존재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: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군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의 모든 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 대하여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ko-Kore-KR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ore-KR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a = e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와 같은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군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 대한 역원이 존재한다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  <a:endParaRPr lang="en" altLang="ko-Kore-KR" sz="16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Existence of a power source: For every a in the group G, there exists a power source for the group G, such as 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ko-Kore-KR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ore-KR" sz="16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a = e</a:t>
                </a:r>
              </a:p>
              <a:p>
                <a:pPr algn="l"/>
                <a:endParaRPr lang="en" altLang="ko-Kore-KR" sz="16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4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가지의 성질에 아래 성질을 만족할 경우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해당 군을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DIN Condensed" pitchFamily="2" charset="0"/>
                  </a:rPr>
                  <a:t>아벨리안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군이라 부른다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  <a:endParaRPr lang="en" altLang="ko-Kore-KR" sz="16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the following properties are satisfied with the four properties, the group is called the Abelian group.</a:t>
                </a:r>
              </a:p>
              <a:p>
                <a:endParaRPr lang="en" altLang="ko-Kore-KR" sz="16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(A5)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교환법칙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: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군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의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모든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와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b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 대하여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dirty="0">
                    <a:latin typeface="DIN Condensed" pitchFamily="2" charset="0"/>
                  </a:rPr>
                  <a:t> </a:t>
                </a:r>
                <a:r>
                  <a:rPr lang="en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b = b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dirty="0">
                    <a:latin typeface="DIN Condensed" pitchFamily="2" charset="0"/>
                  </a:rPr>
                  <a:t> </a:t>
                </a:r>
                <a:r>
                  <a:rPr lang="en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a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가 성립한다</a:t>
                </a:r>
                <a:endParaRPr lang="en-US" altLang="ko-KR" sz="1600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law of exchange: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dirty="0">
                    <a:latin typeface="DIN Condensed" pitchFamily="2" charset="0"/>
                  </a:rPr>
                  <a:t> </a:t>
                </a:r>
                <a:r>
                  <a:rPr lang="en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b = b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" altLang="ko-Kore-KR" sz="1600" dirty="0">
                    <a:latin typeface="DIN Condensed" pitchFamily="2" charset="0"/>
                  </a:rPr>
                  <a:t> </a:t>
                </a:r>
                <a:r>
                  <a:rPr lang="en" altLang="ko-Kore-KR" sz="1600" dirty="0">
                    <a:solidFill>
                      <a:schemeClr val="tx1"/>
                    </a:solidFill>
                    <a:latin typeface="DIN Condensed" pitchFamily="2" charset="0"/>
                  </a:rPr>
                  <a:t>a</a:t>
                </a:r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is established for all a and b of the group G.</a:t>
                </a:r>
                <a:br>
                  <a:rPr lang="en" altLang="ko-Kore-KR" sz="1600" dirty="0">
                    <a:latin typeface="DIN Condensed" pitchFamily="2" charset="0"/>
                  </a:rPr>
                </a:br>
                <a:endParaRPr lang="en" altLang="ko-Kore-KR" sz="16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br>
                  <a:rPr lang="en" altLang="ko-Kore-KR" sz="1600" dirty="0"/>
                </a:br>
                <a:endParaRPr kumimoji="1" lang="ko-Kore-KR" altLang="en-US" sz="1600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7BE3928-2E66-00CA-89BA-DD3584885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254" y="3171477"/>
                <a:ext cx="8651490" cy="3519255"/>
              </a:xfrm>
              <a:prstGeom prst="rect">
                <a:avLst/>
              </a:prstGeom>
              <a:blipFill>
                <a:blip r:embed="rId3"/>
                <a:stretch>
                  <a:fillRect l="-292" t="-717" b="-1434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06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4.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Groups, Rings, Fields</a:t>
            </a:r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군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환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 err="1">
                    <a:solidFill>
                      <a:schemeClr val="tx1"/>
                    </a:solidFill>
                  </a:rPr>
                  <a:t>순환군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(Cyclic Groups)</a:t>
                </a:r>
              </a:p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ko-KR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-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군 원소의 지수연산은 그룹 연산자의 반복이라고 정의한다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exponential operation of a group element is defined as the iteration of the group operator.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ex)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 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라는 항등원을 정의 한다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Defines an identity source called 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군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의 모든 원소가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의 임의의 원소의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DIN Condensed" pitchFamily="2" charset="0"/>
                  </a:rPr>
                  <a:t>멱승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연산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(k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는 정수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의 형태로 표현이 가능한 경우 군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는 순환군이다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 If all elements of the group G can be expressed in the form of a power operation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(k is an integer) of any element of G, group G is a cyclic group.</a:t>
                </a:r>
              </a:p>
              <a:p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이때의 원소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군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의 생성자라고 한다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Element a at this time is called the generator of group G.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980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4.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Groups, Rings, Fields</a:t>
            </a:r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군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환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 환</a:t>
            </a:r>
            <a:r>
              <a:rPr lang="en-US" altLang="ko-KR" sz="2000" dirty="0">
                <a:solidFill>
                  <a:schemeClr val="tx1"/>
                </a:solidFill>
                <a:latin typeface="DIN Condensed" pitchFamily="2" charset="0"/>
              </a:rPr>
              <a:t>(Rings)</a:t>
            </a:r>
          </a:p>
          <a:p>
            <a:endParaRPr lang="en-US" altLang="ko-KR" sz="2000" dirty="0">
              <a:solidFill>
                <a:schemeClr val="tx1"/>
              </a:solidFill>
              <a:latin typeface="DIN Condensed" pitchFamily="2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-2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개 이상의 이항연산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가법과 승법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을 가지는 원소의 집합이다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A set of elements with two or more binary operations (additive and multiplicative).</a:t>
            </a: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-US" altLang="ko-KR" dirty="0">
              <a:solidFill>
                <a:schemeClr val="tx1"/>
              </a:solidFill>
              <a:latin typeface="DIN Condensed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D26E5E-BA99-1872-CFF6-D76B1C079408}"/>
              </a:ext>
            </a:extLst>
          </p:cNvPr>
          <p:cNvSpPr/>
          <p:nvPr/>
        </p:nvSpPr>
        <p:spPr>
          <a:xfrm>
            <a:off x="1770254" y="2357438"/>
            <a:ext cx="8651490" cy="42998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(A1 ~ A5)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R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은 가법측면에서 </a:t>
            </a:r>
            <a:r>
              <a:rPr kumimoji="1" lang="ko-KR" altLang="en-US" sz="1600" dirty="0" err="1">
                <a:solidFill>
                  <a:schemeClr val="tx1"/>
                </a:solidFill>
                <a:latin typeface="DIN Condensed" pitchFamily="2" charset="0"/>
              </a:rPr>
              <a:t>아벨리안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 군이다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.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 즉 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R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은 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A1~A5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까지의 원리를 만족한다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.</a:t>
            </a:r>
          </a:p>
          <a:p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(A1 to A5) R is the Abelian group in terms of additive. In other words, R satisfies the principles of A1 to A5.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가법군의 이러한 원리에 대하여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0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과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a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의 역원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–a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로서 항등원을 나타낸다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For this principle of additive group, the inverse of 0 and a represents an equivalent as –a.</a:t>
            </a:r>
          </a:p>
          <a:p>
            <a:endParaRPr lang="en-US" altLang="ko-KR" sz="1600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(M1)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승법에 닫힘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만약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 a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b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가 환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R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에 속할 경우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ab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 역시 환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R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에 속해 있다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.</a:t>
            </a:r>
            <a:br>
              <a:rPr lang="en" altLang="ko-Kore-KR" sz="1600" dirty="0">
                <a:latin typeface="DIN Condensed" pitchFamily="2" charset="0"/>
              </a:rPr>
            </a:b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Closed to multiplicative: if a and b belong to ring R, then ab also belongs to ring R.</a:t>
            </a:r>
          </a:p>
          <a:p>
            <a:r>
              <a:rPr kumimoji="1" lang="en-US" altLang="ko-Kore-KR" sz="1600" dirty="0">
                <a:solidFill>
                  <a:schemeClr val="tx1"/>
                </a:solidFill>
                <a:latin typeface="DIN Condensed" pitchFamily="2" charset="0"/>
              </a:rPr>
              <a:t>(M2)</a:t>
            </a:r>
            <a:r>
              <a:rPr kumimoji="1" lang="ko-Kore-KR" altLang="en-US" sz="1600" dirty="0">
                <a:solidFill>
                  <a:schemeClr val="tx1"/>
                </a:solidFill>
                <a:latin typeface="DIN Condensed" pitchFamily="2" charset="0"/>
              </a:rPr>
              <a:t>승법의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 결합 법칙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: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 환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R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의 모든 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a, b, c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에 대하여 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a(</a:t>
            </a:r>
            <a:r>
              <a:rPr kumimoji="1" lang="en-US" altLang="ko-KR" sz="1600" dirty="0" err="1">
                <a:solidFill>
                  <a:schemeClr val="tx1"/>
                </a:solidFill>
                <a:latin typeface="DIN Condensed" pitchFamily="2" charset="0"/>
              </a:rPr>
              <a:t>bc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) = (ab)c</a:t>
            </a:r>
            <a:r>
              <a:rPr kumimoji="1" lang="ko-KR" altLang="en-US" sz="1600" dirty="0">
                <a:solidFill>
                  <a:schemeClr val="tx1"/>
                </a:solidFill>
                <a:latin typeface="DIN Condensed" pitchFamily="2" charset="0"/>
              </a:rPr>
              <a:t>가 성립한다</a:t>
            </a:r>
            <a:r>
              <a:rPr kumimoji="1" lang="en-US" altLang="ko-KR" sz="1600" dirty="0">
                <a:solidFill>
                  <a:schemeClr val="tx1"/>
                </a:solidFill>
                <a:latin typeface="DIN Condensed" pitchFamily="2" charset="0"/>
              </a:rPr>
              <a:t>.</a:t>
            </a:r>
          </a:p>
          <a:p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The law of combination of multiplicative methods: a(</a:t>
            </a:r>
            <a:r>
              <a:rPr lang="en" altLang="ko-Kore-KR" sz="1600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bc</a:t>
            </a: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) = (ab)c is established for all a, b, and c in the ring R.</a:t>
            </a:r>
          </a:p>
          <a:p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(M3)</a:t>
            </a:r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분배 법칙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:</a:t>
            </a:r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 환 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R</a:t>
            </a:r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의 모든 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a, b, c</a:t>
            </a:r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에 대하여 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a(b + c) = ab + ac</a:t>
            </a:r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와 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(a + b)c = ac +   </a:t>
            </a:r>
            <a:r>
              <a:rPr kumimoji="1" lang="en-US" altLang="ko-KR" sz="1600" dirty="0" err="1">
                <a:solidFill>
                  <a:srgbClr val="000000"/>
                </a:solidFill>
                <a:latin typeface="DIN Condensed" pitchFamily="2" charset="0"/>
              </a:rPr>
              <a:t>bc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가 성립한다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Distribution law: a(</a:t>
            </a:r>
            <a:r>
              <a:rPr lang="en" altLang="ko-Kore-KR" sz="1600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b+c</a:t>
            </a: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) = </a:t>
            </a:r>
            <a:r>
              <a:rPr lang="en" altLang="ko-Kore-KR" sz="1600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ab+ac</a:t>
            </a: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and (</a:t>
            </a:r>
            <a:r>
              <a:rPr lang="en" altLang="ko-Kore-KR" sz="1600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a+b</a:t>
            </a: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)c = </a:t>
            </a:r>
            <a:r>
              <a:rPr lang="en" altLang="ko-Kore-KR" sz="1600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ac+bc</a:t>
            </a: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are established for all a, b, and c in the ring R</a:t>
            </a:r>
          </a:p>
          <a:p>
            <a:endParaRPr kumimoji="1" lang="en" altLang="ko-Kore-KR" sz="1600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kumimoji="1" lang="ko-KR" altLang="en-US" sz="1600" dirty="0">
                <a:solidFill>
                  <a:srgbClr val="000000"/>
                </a:solidFill>
                <a:latin typeface="DIN Condensed" pitchFamily="2" charset="0"/>
              </a:rPr>
              <a:t>환에서의 교환 법칙이 성립하기 위해서는 다음과 같은 추가적인 사항을 만족해야 한다</a:t>
            </a:r>
            <a:r>
              <a:rPr kumimoji="1" lang="en-US" altLang="ko-KR" sz="1600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pPr algn="l"/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In order for the exchange law in the ring to be established, the following additional points must be satisfied.</a:t>
            </a:r>
          </a:p>
          <a:p>
            <a:pPr algn="l"/>
            <a:endParaRPr lang="en" altLang="ko-Kore-KR" sz="1600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M4) 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승법의 교환 법칙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: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 환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R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의 모든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a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b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에 대하여 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ab = </a:t>
            </a:r>
            <a:r>
              <a:rPr lang="en-US" altLang="ko-KR" sz="1600" dirty="0" err="1">
                <a:solidFill>
                  <a:srgbClr val="000000"/>
                </a:solidFill>
                <a:latin typeface="DIN Condensed" pitchFamily="2" charset="0"/>
              </a:rPr>
              <a:t>ba</a:t>
            </a:r>
            <a:r>
              <a:rPr lang="ko-KR" altLang="en-US" sz="1600" dirty="0">
                <a:solidFill>
                  <a:srgbClr val="000000"/>
                </a:solidFill>
                <a:latin typeface="DIN Condensed" pitchFamily="2" charset="0"/>
              </a:rPr>
              <a:t>가 성립한다</a:t>
            </a:r>
            <a:r>
              <a:rPr lang="en-US" altLang="ko-KR" sz="1600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pPr algn="l"/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The law of exchange of multiplication: ab = </a:t>
            </a:r>
            <a:r>
              <a:rPr lang="en" altLang="ko-Kore-KR" sz="1600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ba</a:t>
            </a:r>
            <a:r>
              <a:rPr lang="en" altLang="ko-Kore-KR" sz="1600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is established for all a and b in the ring R.</a:t>
            </a:r>
          </a:p>
          <a:p>
            <a:br>
              <a:rPr lang="en" altLang="ko-Kore-KR" sz="1600" dirty="0"/>
            </a:br>
            <a:endParaRPr kumimoji="1" lang="ko-Kore-KR" altLang="en-US" sz="1600" dirty="0">
              <a:solidFill>
                <a:schemeClr val="tx1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4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4.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Groups, Rings, Fields</a:t>
            </a:r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군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환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DIN Condensed" pitchFamily="2" charset="0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체</a:t>
            </a:r>
            <a:r>
              <a:rPr lang="en-US" altLang="ko-KR" sz="2000" dirty="0">
                <a:solidFill>
                  <a:schemeClr val="tx1"/>
                </a:solidFill>
                <a:latin typeface="DIN Condensed" pitchFamily="2" charset="0"/>
              </a:rPr>
              <a:t>(Fields)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DIN Condensed" pitchFamily="2" charset="0"/>
              </a:rPr>
              <a:t> 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DIN Condensed" pitchFamily="2" charset="0"/>
              </a:rPr>
              <a:t>정역의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 성질을 포함한다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Includes properties of the range.</a:t>
            </a: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*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M5)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곱셈의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항등원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환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의 모든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a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에 대하여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,a x 1 = 1 x a = a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이 성립하는 원소가 존재한다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(M5) multiplication is an isomer: for every a in the ring R, there is an element with a x 1 = 1 x a = a.</a:t>
            </a: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*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(M6) 0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으로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나눌 수 없다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만약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a, b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가 환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R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에 속하고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ab=0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이면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a=0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이거나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b=0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이다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(M6) cannot be divided by zero: if a and b belong to the ring R and ab=0, then a=0 or b=0.</a:t>
            </a: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-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본질적으로 집합 원소들 간의 가법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DIN Condensed" pitchFamily="2" charset="0"/>
              </a:rPr>
              <a:t>감법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승법 및 제법 결과값에 대하여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닫혀있는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집합을 체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F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라 한다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In essence, a set that is closed for additive, subtraction, multiplicative, and method results between set elements is called sieve F.</a:t>
            </a: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endParaRPr lang="en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-US" altLang="ko-KR" dirty="0">
              <a:solidFill>
                <a:schemeClr val="tx1"/>
              </a:solidFill>
              <a:latin typeface="DIN Condensed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F32974A-668E-91A4-66FB-7A36C6C6947F}"/>
                  </a:ext>
                </a:extLst>
              </p:cNvPr>
              <p:cNvSpPr/>
              <p:nvPr/>
            </p:nvSpPr>
            <p:spPr>
              <a:xfrm>
                <a:off x="1519567" y="3950494"/>
                <a:ext cx="9152863" cy="129023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(A1 ~ M6)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체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F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가 </a:t>
                </a:r>
                <a:r>
                  <a:rPr kumimoji="1" lang="ko-KR" altLang="en-US" sz="1600" dirty="0" err="1">
                    <a:solidFill>
                      <a:schemeClr val="tx1"/>
                    </a:solidFill>
                    <a:latin typeface="DIN Condensed" pitchFamily="2" charset="0"/>
                  </a:rPr>
                  <a:t>정역일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경우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F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는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A1 ~ A5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와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M1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~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M6</a:t>
                </a:r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의 명제를 만족한다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(A1 to M6) bodies F are positive, F satisfies the propositions of A1 to A5 and M1 to M6.</a:t>
                </a:r>
              </a:p>
              <a:p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(M7)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곱셈 역원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: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 체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F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에서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0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을 제외한 각 </a:t>
                </a:r>
                <a:r>
                  <a:rPr kumimoji="1" lang="en-US" altLang="ko-KR" sz="1600" dirty="0">
                    <a:solidFill>
                      <a:srgbClr val="000000"/>
                    </a:solidFill>
                    <a:latin typeface="DIN Condensed" pitchFamily="2" charset="0"/>
                  </a:rPr>
                  <a:t>a</a:t>
                </a:r>
                <a:r>
                  <a:rPr kumimoji="1" lang="ko-KR" altLang="en-US" sz="1600" dirty="0">
                    <a:solidFill>
                      <a:srgbClr val="000000"/>
                    </a:solidFill>
                    <a:latin typeface="DIN Condensed" pitchFamily="2" charset="0"/>
                  </a:rPr>
                  <a:t>에 대하여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을 만족하는 원소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ko-KR" altLang="en-US" sz="1600" dirty="0">
                    <a:solidFill>
                      <a:schemeClr val="tx1"/>
                    </a:solidFill>
                    <a:latin typeface="DIN Condensed" pitchFamily="2" charset="0"/>
                  </a:rPr>
                  <a:t>가 존재한다</a:t>
                </a:r>
                <a:r>
                  <a:rPr kumimoji="1" lang="en-US" altLang="ko-KR" sz="1600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Multiplication reciprocal: For each a excluding zero in sieve F, there is an element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satisfying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" altLang="ko-Kore-KR" sz="16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br>
                  <a:rPr lang="en" altLang="ko-Kore-KR" sz="1600" dirty="0"/>
                </a:br>
                <a:endParaRPr kumimoji="1" lang="en-US" altLang="ko-Kore-KR" sz="1600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F32974A-668E-91A4-66FB-7A36C6C69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567" y="3950494"/>
                <a:ext cx="9152863" cy="1290233"/>
              </a:xfrm>
              <a:prstGeom prst="rect">
                <a:avLst/>
              </a:prstGeom>
              <a:blipFill>
                <a:blip r:embed="rId2"/>
                <a:stretch>
                  <a:fillRect l="-277" t="-1923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691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4.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Groups, Rings, Fields</a:t>
            </a:r>
            <a:r>
              <a:rPr kumimoji="1" lang="en-US" altLang="ko-Kore-KR" sz="3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군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환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DIN Condensed" pitchFamily="2" charset="0"/>
            </a:endParaRPr>
          </a:p>
          <a:p>
            <a:endParaRPr lang="en-US" altLang="ko-KR" dirty="0">
              <a:solidFill>
                <a:schemeClr val="tx1"/>
              </a:solidFill>
              <a:latin typeface="DIN Condensed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588A44-5A4E-30E9-BE5C-F8E38ECB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16914" y="42948"/>
            <a:ext cx="4286459" cy="78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5.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GF(p)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finite field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(GF(p)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상의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유한체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000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r>
                  <a:rPr lang="ko-KR" altLang="en-US" sz="2000" dirty="0">
                    <a:solidFill>
                      <a:schemeClr val="tx1"/>
                    </a:solidFill>
                    <a:latin typeface="DIN Condensed" pitchFamily="2" charset="0"/>
                  </a:rPr>
                  <a:t>위수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DIN Condensed" pitchFamily="2" charset="0"/>
                  </a:rPr>
                  <a:t>p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DIN Condensed" pitchFamily="2" charset="0"/>
                  </a:rPr>
                  <a:t>인 </a:t>
                </a:r>
                <a:r>
                  <a:rPr lang="ko-KR" altLang="en-US" sz="2000" dirty="0" err="1">
                    <a:solidFill>
                      <a:schemeClr val="tx1"/>
                    </a:solidFill>
                    <a:latin typeface="DIN Condensed" pitchFamily="2" charset="0"/>
                  </a:rPr>
                  <a:t>유한체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DIN Condensed" pitchFamily="2" charset="0"/>
                  </a:rPr>
                  <a:t> 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Finite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field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with the number p)</a:t>
                </a:r>
              </a:p>
              <a:p>
                <a:r>
                  <a:rPr lang="en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</a:p>
              <a:p>
                <a:r>
                  <a:rPr lang="en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유한체는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암호학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분야에서 유용하게 활용되고 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Finite is useful in the field of cryptography.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유한체의 위수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(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체의 원소의 개수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는 소인수의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멱승인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이어야 한다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number of elements in a finite body (number of elements in the body) shall be the power of the prime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주로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GF(p),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의 유한체를 사용한다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Use the finite element of GF(p),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).</a:t>
                </a:r>
              </a:p>
              <a:p>
                <a:endParaRPr lang="en-US" altLang="ko-KR" dirty="0">
                  <a:solidFill>
                    <a:srgbClr val="000000"/>
                  </a:solidFill>
                  <a:latin typeface="noto"/>
                </a:endParaRPr>
              </a:p>
              <a:p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소수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p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에 대해서 위수가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p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인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noto"/>
                  </a:rPr>
                  <a:t>유한체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GF(p)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는 정수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{0,1,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.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.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.,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p-1}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의 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로 정의 된다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.</a:t>
                </a:r>
                <a:endParaRPr lang="en" altLang="ko-KR" dirty="0">
                  <a:solidFill>
                    <a:srgbClr val="000000"/>
                  </a:solidFill>
                  <a:latin typeface="noto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 finite element GF(p) with a decimal number p is defined as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of integers {0,1, . . . , p-1}.</a:t>
                </a:r>
              </a:p>
              <a:p>
                <a:pPr algn="l"/>
                <a:r>
                  <a:rPr lang="en" altLang="ko-KR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*</a:t>
                </a:r>
                <a:r>
                  <a:rPr lang="ko-KR" altLang="en-US" b="0" i="0" u="none" strike="noStrike" dirty="0" err="1">
                    <a:solidFill>
                      <a:srgbClr val="000000"/>
                    </a:solidFill>
                    <a:effectLst/>
                    <a:latin typeface="noto"/>
                  </a:rPr>
                  <a:t>모듈러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p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의 산술연산이 수행된다</a:t>
                </a:r>
                <a:endParaRPr lang="en" altLang="ko-KR" b="0" i="0" u="none" strike="noStrike" dirty="0">
                  <a:solidFill>
                    <a:srgbClr val="000000"/>
                  </a:solidFill>
                  <a:effectLst/>
                  <a:latin typeface="noto"/>
                </a:endParaRP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arithmetic operation of the modular p is performed.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R" b="0" i="0" u="none" strike="noStrike" dirty="0">
                  <a:solidFill>
                    <a:srgbClr val="000000"/>
                  </a:solidFill>
                  <a:effectLst/>
                  <a:latin typeface="noto"/>
                </a:endParaRP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-</a:t>
                </a:r>
                <a:r>
                  <a:rPr lang="en-US" altLang="ko-KR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상의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0</a:t>
                </a:r>
                <a:r>
                  <a:rPr lang="ko-KR" altLang="en-US" dirty="0">
                    <a:solidFill>
                      <a:srgbClr val="000000"/>
                    </a:solidFill>
                    <a:latin typeface="noto"/>
                  </a:rPr>
                  <a:t>이 아닌 모든 정수들에 대하여 곱셈 역원이 존재한다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.</a:t>
                </a:r>
                <a:endParaRPr lang="en" altLang="ko-KR" dirty="0">
                  <a:solidFill>
                    <a:srgbClr val="000000"/>
                  </a:solidFill>
                  <a:latin typeface="noto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Multiplication inverse exists for all nonzero integers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  <a:endParaRPr lang="en" altLang="ko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noto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endParaRPr lang="en" altLang="ko-KR" b="0" i="0" u="none" strike="noStrike" dirty="0">
                  <a:solidFill>
                    <a:srgbClr val="000000"/>
                  </a:solidFill>
                  <a:effectLst/>
                  <a:latin typeface="noto"/>
                </a:endParaRPr>
              </a:p>
              <a:p>
                <a:pPr algn="l"/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br>
                  <a:rPr lang="ko-KR" altLang="en-US" dirty="0"/>
                </a:b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7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1</a:t>
            </a:r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Divisbility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and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Divison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가분성과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09536" y="1042988"/>
            <a:ext cx="11963401" cy="57007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ore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가분성</a:t>
            </a:r>
            <a:r>
              <a:rPr kumimoji="1" lang="en-US" altLang="ko-Kore-KR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(Divisibility)</a:t>
            </a:r>
          </a:p>
          <a:p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나눗셈 연산을 하였을 때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나머지가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0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이면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‘b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나눈다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’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If the remainder is 0, then 'b divides a'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sz="28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sz="28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sz="28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|</a:t>
            </a:r>
            <a:r>
              <a:rPr kumimoji="1" lang="ko-KR" altLang="en-US" sz="28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sz="28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endParaRPr kumimoji="1" lang="en-US" altLang="ko-Kore-KR" sz="28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-b | 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 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나누는 것을 표현할 때 주로 사용되는 표기법이다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b | a is a notation that is mainly used to express b dividing a.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또한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이면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의 약수이다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Also, if b | a, then b is the mineral number of a.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ko-Kore-KR" altLang="en-US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4162D-321D-4F23-C241-AAEA1213A30C}"/>
              </a:ext>
            </a:extLst>
          </p:cNvPr>
          <p:cNvSpPr/>
          <p:nvPr/>
        </p:nvSpPr>
        <p:spPr>
          <a:xfrm>
            <a:off x="2205036" y="4643438"/>
            <a:ext cx="7772400" cy="18573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24</a:t>
            </a:r>
            <a:r>
              <a:rPr kumimoji="1" lang="ko-Kore-KR" altLang="en-US" dirty="0">
                <a:solidFill>
                  <a:schemeClr val="tx1"/>
                </a:solidFill>
              </a:rPr>
              <a:t>의</a:t>
            </a:r>
            <a:r>
              <a:rPr kumimoji="1" lang="ko-KR" altLang="en-US" dirty="0">
                <a:solidFill>
                  <a:schemeClr val="tx1"/>
                </a:solidFill>
              </a:rPr>
              <a:t> 양의 약수는 </a:t>
            </a:r>
            <a:r>
              <a:rPr kumimoji="1" lang="en-US" altLang="ko-KR" dirty="0">
                <a:solidFill>
                  <a:schemeClr val="tx1"/>
                </a:solidFill>
              </a:rPr>
              <a:t>1,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2,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3,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4,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6,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8,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12,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24</a:t>
            </a:r>
            <a:r>
              <a:rPr kumimoji="1" lang="ko-KR" altLang="en-US" dirty="0">
                <a:solidFill>
                  <a:schemeClr val="tx1"/>
                </a:solidFill>
              </a:rPr>
              <a:t> 이다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(A positive divisor of 24 is 1, 2, 3, 4, 6, 8, 12, 24.)</a:t>
            </a:r>
          </a:p>
          <a:p>
            <a:pPr algn="ctr"/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1</a:t>
            </a:r>
            <a:r>
              <a:rPr kumimoji="1" lang="en-US" altLang="ko-KR" dirty="0">
                <a:solidFill>
                  <a:schemeClr val="tx1"/>
                </a:solidFill>
              </a:rPr>
              <a:t>3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182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-5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30,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289,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-3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33,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17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0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924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5.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  <a:ea typeface="Apple SD Gothic Neo" panose="02000300000000000000" pitchFamily="2" charset="-127"/>
              </a:rPr>
              <a:t>GF(p)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finite field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(GF(p)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상의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유한체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-GF(p)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의 각 원소에 대한 곱셈의 역원은 확장 유클리드 호제법을 사용하여 쉽게 구할 수 있다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inverse of the multiplication for each element of GF(p) can be easily obtained using the extended Euclidean arc method.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ko-KR" altLang="en-US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모듈러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연산 속성</a:t>
                </a:r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r>
                  <a:rPr lang="en-US" altLang="ko-Kore-KR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Modular Operations Properties</a:t>
                </a:r>
              </a:p>
              <a:p>
                <a:br>
                  <a:rPr lang="en" altLang="ko-Kore-KR" dirty="0"/>
                </a:b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97BEC724-0427-300B-AB2E-40781D91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3" y="3693742"/>
            <a:ext cx="7369811" cy="1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8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6.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Polynomial arithmetic</a:t>
            </a:r>
            <a:r>
              <a:rPr lang="ko-KR" altLang="en-US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산술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다항식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 산술다항식 </a:t>
            </a:r>
            <a:r>
              <a:rPr lang="en-US" altLang="ko-KR" sz="2000" dirty="0">
                <a:solidFill>
                  <a:schemeClr val="tx1"/>
                </a:solidFill>
                <a:latin typeface="DIN Condensed" pitchFamily="2" charset="0"/>
              </a:rPr>
              <a:t>(Polynomial Arithmetic)</a:t>
            </a:r>
          </a:p>
          <a:p>
            <a:pPr algn="l"/>
            <a:endParaRPr lang="en-US" altLang="ko-KR" sz="2000" dirty="0">
              <a:solidFill>
                <a:schemeClr val="tx1"/>
              </a:solidFill>
              <a:latin typeface="DIN Condensed" pitchFamily="2" charset="0"/>
            </a:endParaRPr>
          </a:p>
          <a:p>
            <a:pPr algn="l"/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 -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하나의 미지수 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x</a:t>
            </a:r>
            <a:r>
              <a:rPr lang="ko-KR" altLang="en-US" dirty="0" err="1">
                <a:solidFill>
                  <a:schemeClr val="tx1"/>
                </a:solidFill>
                <a:latin typeface="DIN Condensed" pitchFamily="2" charset="0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 갖는 다항식들이 존재할 때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DIN Condensed" pitchFamily="2" charset="0"/>
              </a:rPr>
              <a:t> 산술 다항식은 세가지로 구분할 수 있다</a:t>
            </a:r>
            <a:r>
              <a:rPr lang="en-US" altLang="ko-KR" dirty="0">
                <a:solidFill>
                  <a:schemeClr val="tx1"/>
                </a:solidFill>
                <a:latin typeface="DIN Condensed" pitchFamily="2" charset="0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When there are polynomials with one unknown x, the arithmetic polynomial can be divided into three.</a:t>
            </a: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*대수의 기본 규칙을 따르는 일반적인 산술 다항식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General arithmetic polynomials that follow the basic rules of algebra</a:t>
            </a: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*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GF(p)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유한체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내의 원소들을 다항식의 계수로 사용하고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각 계수들은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모듈러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p 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연산으로 수행되는 다항식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Element in GF(p) finite element is used as the coefficient of polynomial, and each coefficient is a polynomial performed by a modular p operation.</a:t>
            </a: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*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GF(p)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유한체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내의 원소들을 다항식의 계수로 사용하고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최고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차항이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인 다항식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m(x)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모듈러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연산으로 수행되는 산술 다항식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an arithmetic polynomial that uses elements in a GF(p) finite element as the coefficient of a polynomial and is performed by a modular operation of the polynomial m(x) with the highest difference term n</a:t>
            </a: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DIN Condensed" pitchFamily="2" charset="0"/>
            </a:endParaRPr>
          </a:p>
          <a:p>
            <a:pPr algn="l"/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90764F-9BB5-9325-9270-B46F34DF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99" y="5014911"/>
            <a:ext cx="6019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8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-1" y="1314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6.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Polynomial arithmetic</a:t>
            </a:r>
            <a:r>
              <a:rPr lang="ko-KR" altLang="en-US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산술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다항식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일반적인 산술 다항식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(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a general arithmetic polynomial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)</a:t>
            </a: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-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뎃셈과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뺄셈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곱셈 연산들이 가능하다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detection, subtraction, and multiplication operations are possible.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 *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나눗셈 연산이 정의 되려면 계수의 집합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s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가 체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F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여야 한다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.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For a division operation to be defined, the set of coefficients s must be a sieve F</a:t>
            </a: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*덧셈과 뺄셈은 두 다항식에서의 대응 계수를 더하거나 뺀다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.</a:t>
            </a:r>
            <a:br>
              <a:rPr lang="en" altLang="ko-Kore-KR" dirty="0">
                <a:latin typeface="DIN Condensed" pitchFamily="2" charset="0"/>
              </a:rPr>
            </a:br>
            <a:r>
              <a:rPr lang="ko-KR" altLang="en-US" dirty="0"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Addition and subtraction add or subtract the corresponding coefficients in the two polynomials.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-US" altLang="ko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endParaRPr lang="en" altLang="ko-KR" dirty="0">
              <a:solidFill>
                <a:srgbClr val="000000"/>
              </a:solidFill>
              <a:latin typeface="DIN Condensed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2D17F6-F6AD-0CC9-900A-D8A9B224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99" y="1613789"/>
            <a:ext cx="6019800" cy="800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5FC88F-60D5-76C3-43F0-43462968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9" y="4739113"/>
            <a:ext cx="4191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-1" y="1314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6.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Polynomial arithmetic</a:t>
            </a:r>
            <a:r>
              <a:rPr lang="ko-KR" altLang="en-US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산술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다항식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의 계수를 이용한 산술 다항식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(</a:t>
                </a:r>
                <a:r>
                  <a:rPr lang="en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an arithmetic polynomial using the coefficients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)</a:t>
                </a:r>
              </a:p>
              <a:p>
                <a:pPr/>
                <a:r>
                  <a:rPr lang="en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</a:p>
              <a:p>
                <a:pPr/>
                <a:r>
                  <a:rPr lang="en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 -</a:t>
                </a:r>
                <a:r>
                  <a:rPr lang="ko-Kore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체</a:t>
                </a:r>
                <a:r>
                  <a:rPr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F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의 원소들을 계수로 갖는 다항식을 체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F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의 다항식이라고 한다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 polynomial with elements of -body F as a coefficient is called a polynomial of body F.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*각각의 다항식을 원소로 갖는 집합은 환을 형성하며 이것을 다항식 환이라고 한다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r>
                  <a:rPr lang="ko-KR" altLang="en-US" dirty="0"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 set with each polynomial as an element forms a ring, which is called a polynomial ring.</a:t>
                </a: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산술 다항식이 체에서 수행되는 경우 나눗셈 연산이 가능하다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Division operation is possible if the arithmetic polynomial is performed on a sieve.</a:t>
                </a: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*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n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차 다항식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f(x)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와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m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차 다항식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g(x)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이 존재할 경우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f(x) = q(x)g(x) + r(x)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로 표현이 가능하다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n-order polynomials f(x) and m-order polynomials g(x) exist, they can be expressed as f(x) = q(x)g(x) + r(x).</a:t>
                </a:r>
              </a:p>
              <a:p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-GF(2)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상에서의 연산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(</a:t>
                </a:r>
                <a:r>
                  <a:rPr lang="en" altLang="ko-Kore-KR" dirty="0">
                    <a:solidFill>
                      <a:srgbClr val="000000"/>
                    </a:solidFill>
                    <a:latin typeface="DIN Condensed" pitchFamily="2" charset="0"/>
                  </a:rPr>
                  <a:t>Calculation on GF(2)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)</a:t>
                </a:r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br>
                  <a:rPr lang="en" altLang="ko-Kore-KR" dirty="0">
                    <a:latin typeface="DIN Condensed" pitchFamily="2" charset="0"/>
                  </a:rPr>
                </a:b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C5C38C93-339E-FABE-3378-F04C6CFF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49" y="5048343"/>
            <a:ext cx="3797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51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-1" y="1314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6.</a:t>
            </a:r>
            <a:r>
              <a:rPr kumimoji="1" lang="en-US" altLang="ko-Kore-KR" sz="1800" dirty="0">
                <a:solidFill>
                  <a:srgbClr val="202124"/>
                </a:solidFill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lang="en" altLang="ko-Kore-KR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Polynomial arithmetic</a:t>
            </a:r>
            <a:r>
              <a:rPr lang="ko-KR" altLang="en-US" sz="3200" b="0" i="0" u="none" strike="noStrike" dirty="0">
                <a:solidFill>
                  <a:schemeClr val="tx1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산술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다항식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dirty="0">
              <a:solidFill>
                <a:srgbClr val="202124"/>
              </a:solidFill>
              <a:latin typeface="DIN Condensed" pitchFamily="2" charset="0"/>
              <a:ea typeface="Apple SD Gothic Neo" panose="02000300000000000000" pitchFamily="2" charset="-127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DIN Condensed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8E03F6-40A5-695A-B312-F935BF5D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7" y="1238465"/>
            <a:ext cx="6120161" cy="2202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18B595-3564-A22F-4CDF-A7DC3D3F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38465"/>
            <a:ext cx="4705941" cy="2332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C9724-D29D-89E4-A19F-51741233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7" y="3950494"/>
            <a:ext cx="6193212" cy="2202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36A33A-2529-1D4A-4600-1ACCB22DD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498" y="3905975"/>
            <a:ext cx="4787613" cy="22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78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공개키와 대칭키를 포함한 모든 암호 알고리즘은 정수의 산술연산으로 이루어진다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All cryptographic algorithms, including public and symmetric keys, consist of arithmetic operations of integers.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산술연산을 효율적으로 구현하기 위해 정수를 사용한다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Integers are used to efficiently implement arithmetic operations.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모듈러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다항식 연산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(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Modular polynomial operation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상에서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n-1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차 또는 미만의 차수를 가지는 모든 다항식 집합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s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에서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각각의 다항식은 다음과 같은 형식을 가진다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In any set of polynomials s with n-1 or less orders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phase, each polynomial has the following form.</a:t>
                </a:r>
              </a:p>
              <a:p>
                <a:pPr algn="l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r>
                  <a:rPr lang="ko-KR" altLang="en-US" dirty="0"/>
                  <a:t> </a:t>
                </a:r>
                <a:endParaRPr lang="en" altLang="ko-Kore-KR" dirty="0"/>
              </a:p>
              <a:p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각각의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는 집합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0,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1,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p-1)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의 원소들 중 하나를 사용하며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다항식 집합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s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에서 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개의 서로 다른 다항식을 만들 수 있다</a:t>
                </a:r>
                <a:endParaRPr lang="en" altLang="ko-Kore-KR" dirty="0"/>
              </a:p>
              <a:p>
                <a:r>
                  <a:rPr lang="ko-KR" altLang="en-US" dirty="0"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E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ach 𝑖_𝑎 uses one of the elements in the set (0, 1, . . . , p-1), and can make a total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different polynomials in the set of polynomials s.</a:t>
                </a:r>
                <a:endParaRPr lang="en" altLang="ko-Kore-KR" dirty="0">
                  <a:latin typeface="DIN Condensed" pitchFamily="2" charset="0"/>
                </a:endParaRPr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endParaRPr lang="en" altLang="ko-Kore-KR" dirty="0"/>
              </a:p>
              <a:p>
                <a:br>
                  <a:rPr lang="en" altLang="ko-Kore-KR" dirty="0"/>
                </a:br>
                <a:endParaRPr lang="en-US" altLang="ko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3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734FA84-0026-1057-6D76-B9FB47666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399" y="4607116"/>
            <a:ext cx="528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35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20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DIN Condensed" pitchFamily="2" charset="0"/>
                  </a:rPr>
                  <a:t>*산술연산들에 대한 정의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DIN Condensed" pitchFamily="2" charset="0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Definition of arithmetic operations</a:t>
                </a:r>
                <a:r>
                  <a:rPr lang="en-US" altLang="ko-KR" sz="2000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pPr algn="l"/>
                <a:r>
                  <a:rPr lang="ko-KR" altLang="en-US" sz="2000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endParaRPr lang="en-US" altLang="ko-KR" sz="2000" dirty="0">
                  <a:solidFill>
                    <a:schemeClr val="tx1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sz="2000" b="0" i="0" u="none" strike="noStrike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계수들 간의 산술연산은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DIN Condensed" pitchFamily="2" charset="0"/>
                  </a:rPr>
                  <a:t>모듈러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p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로 수행되며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DIN Condensed" pitchFamily="2" charset="0"/>
                  </a:rPr>
                  <a:t>유한체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상의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산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술규칙을 이용한다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Arithmetic operations between coefficients are performed by modular p and use the arithmetic rules of finite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sz="2000" dirty="0"/>
                  <a:t> </a:t>
                </a:r>
                <a:endParaRPr lang="en-US" altLang="ko-KR" sz="2000" dirty="0"/>
              </a:p>
              <a:p>
                <a:r>
                  <a:rPr lang="ko-KR" altLang="en-US" sz="2000" dirty="0"/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-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만약 곱셈 연산 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n-1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보다 큰 차수의 다항식 결과가 나오면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다항식 결과를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차 다항식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m(x)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로 나눈다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a polynomial result of order greater than n-1 is obtained after the -multiplication operation, the polynomial result is divided by the n-order polynomial m(x).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-m</a:t>
                </a:r>
                <a:r>
                  <a:rPr lang="en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(x)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로 나눈 후의 나머지를 사용하며 다항식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f(x)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에서 나머지는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r(x)=f(x) mod m(x)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가 된다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remainder after dividing by -m(x) is used, and in the polynomial f(x), the remainder becomes r(x)=f(x) mod m(x).</a:t>
                </a:r>
              </a:p>
              <a:p>
                <a:br>
                  <a:rPr lang="en" altLang="ko-Kore-KR" dirty="0">
                    <a:latin typeface="DIN Condensed" pitchFamily="2" charset="0"/>
                  </a:rPr>
                </a:br>
                <a:r>
                  <a:rPr lang="ko-KR" altLang="en-US" dirty="0">
                    <a:latin typeface="DIN Condensed" pitchFamily="2" charset="0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*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DIN Condensed" pitchFamily="2" charset="0"/>
                  </a:rPr>
                  <a:t>곱셈의 역원 찾기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DIN Condensed" pitchFamily="2" charset="0"/>
                  </a:rPr>
                  <a:t>(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Find the power source of multiplication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유클리드 호제법은 두 다항식에서 최대공약수를 구할 수 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Euclidean </a:t>
                </a:r>
                <a:r>
                  <a:rPr lang="en" altLang="ko-Kore-KR" sz="18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algorithm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can obtain the greatest common divisor from two polynomials.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확장 유클리드 호제법을 이용하면 다항식 곱셈에 대한 역원을 구할 수 있다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extended Euclidean </a:t>
                </a:r>
                <a:r>
                  <a:rPr lang="en" altLang="ko-Kore-KR" sz="1800" b="0" i="0" u="none" strike="noStrike" dirty="0">
                    <a:solidFill>
                      <a:srgbClr val="202124"/>
                    </a:solidFill>
                    <a:effectLst/>
                    <a:latin typeface="DIN Condensed" pitchFamily="2" charset="0"/>
                    <a:ea typeface="Apple SD Gothic Neo" panose="02000300000000000000" pitchFamily="2" charset="-127"/>
                  </a:rPr>
                  <a:t>algorithm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allows you to obtain the inverse of polynomial multiplication.</a:t>
                </a:r>
              </a:p>
              <a:p>
                <a:br>
                  <a:rPr lang="en" altLang="ko-Kore-KR" dirty="0"/>
                </a:br>
                <a:br>
                  <a:rPr lang="en" altLang="ko-Kore-KR" dirty="0">
                    <a:latin typeface="DIN Condensed" pitchFamily="2" charset="0"/>
                  </a:rPr>
                </a:b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3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525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-US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3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4593E57-2AE9-B07D-DF5B-BEE9914F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79" y="1525920"/>
            <a:ext cx="8808441" cy="515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7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9"/>
            <a:ext cx="11963401" cy="5815011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DIN Condensed" pitchFamily="2" charset="0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다항식에 대한 확장 유클리드 </a:t>
            </a:r>
            <a:r>
              <a:rPr lang="ko-KR" altLang="en-US" dirty="0" err="1">
                <a:solidFill>
                  <a:srgbClr val="000000"/>
                </a:solidFill>
                <a:latin typeface="DIN Condensed" pitchFamily="2" charset="0"/>
              </a:rPr>
              <a:t>호제법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DIN Condensed" pitchFamily="2" charset="0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Extended Euclidean </a:t>
            </a:r>
            <a:r>
              <a:rPr lang="en" altLang="ko-Kore-KR" sz="1800" b="0" i="0" u="none" strike="noStrike" dirty="0">
                <a:solidFill>
                  <a:srgbClr val="202124"/>
                </a:solidFill>
                <a:effectLst/>
                <a:latin typeface="DIN Condensed" pitchFamily="2" charset="0"/>
                <a:ea typeface="Apple SD Gothic Neo" panose="02000300000000000000" pitchFamily="2" charset="-127"/>
              </a:rPr>
              <a:t>algorithm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DIN Condensed" pitchFamily="2" charset="0"/>
              </a:rPr>
              <a:t>for Polynomials</a:t>
            </a:r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-US" altLang="ko-Kore-KR" dirty="0">
              <a:solidFill>
                <a:srgbClr val="000000"/>
              </a:solidFill>
              <a:latin typeface="DIN Condensed" pitchFamily="2" charset="0"/>
            </a:endParaRPr>
          </a:p>
          <a:p>
            <a:pPr algn="l"/>
            <a:endParaRPr lang="en-US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  <a:p>
            <a:pPr algn="l"/>
            <a:endParaRPr lang="en" altLang="ko-Kore-KR" b="0" i="0" u="none" strike="noStrike" dirty="0">
              <a:solidFill>
                <a:srgbClr val="000000"/>
              </a:solidFill>
              <a:effectLst/>
              <a:latin typeface="DIN Condensed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C7242-30B8-4A8B-E8E2-D1F29477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49" y="1976678"/>
            <a:ext cx="7607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33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*</a:t>
                </a:r>
                <a:r>
                  <a:rPr lang="ko-KR" altLang="en-US" sz="2000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계산량의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대한 고려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consideration of the calculated amount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상의 다항식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f(x)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는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n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개의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0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또는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1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로 표현되는 이진계수를 통해 유일하게 표현될 수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polynomial f(x) on GF(2𝑛)) can only be expressed through n binary coefficients represented by 0 or 1.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따라서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상에서의 모든 다항식은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n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비트의 숫자로 표현이 가능하다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Therefore, all polynomials on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can be expressed as n-bit numbers.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*</a:t>
                </a:r>
                <a:r>
                  <a:rPr lang="ko-KR" altLang="en-US" sz="2000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뎃셈의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ko-KR" altLang="en-US" sz="2000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계산량에</a:t>
                </a:r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대한 고려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Consideration of the calculated amount of </a:t>
                </a:r>
                <a:r>
                  <a:rPr lang="en" altLang="ko-Kore-KR" sz="2000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dessem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pPr algn="l"/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같은 차수의 계수를 더함으로써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다항식들의 덧셈 연산을 수행한다</a:t>
                </a:r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Addition of polynomials is performed by adding coefficients of the same order.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특히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기반의 다항식 덧셈은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XOR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연산과 동일하다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Especially, polynomial addition based on</a:t>
                </a:r>
                <a:r>
                  <a:rPr lang="en-US" altLang="ko-KR" b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is the same as XOR operation.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br>
                  <a:rPr lang="en" altLang="ko-Kore-KR" sz="2000" dirty="0"/>
                </a:br>
                <a:endParaRPr lang="en" altLang="ko-Kore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3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16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1</a:t>
            </a:r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Divisbility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and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Divison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가분성과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09536" y="1042988"/>
                <a:ext cx="11963401" cy="57007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ore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나누어짐의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특성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</a:t>
                </a:r>
                <a:r>
                  <a:rPr lang="en" altLang="ko-Kore-KR" sz="2000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characteristics of division</a:t>
                </a:r>
                <a:r>
                  <a:rPr lang="en-US" altLang="ko-KR" sz="2000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endParaRPr kumimoji="1" lang="en-US" altLang="ko-KR" sz="2000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-a | 1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a=1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a | 1 then a = 1.</a:t>
                </a:r>
              </a:p>
              <a:p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-a | b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이고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|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이면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=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±</m:t>
                    </m:r>
                  </m:oMath>
                </a14:m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sz="2000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I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 a | b and b | a, then a = ±b.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임의의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가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아닐 경우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을 나눈다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any b is not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0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 divide by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0.</a:t>
                </a: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-a | b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이고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| c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이면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 | c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a | b and b | c, then a | c.</a:t>
                </a:r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ko-Kore-KR" altLang="en-US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6" y="1042988"/>
                <a:ext cx="11963401" cy="5700711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F65F826F-6E19-B6FA-C587-A09FE1CA7617}"/>
              </a:ext>
            </a:extLst>
          </p:cNvPr>
          <p:cNvSpPr/>
          <p:nvPr/>
        </p:nvSpPr>
        <p:spPr>
          <a:xfrm>
            <a:off x="2204971" y="5163323"/>
            <a:ext cx="7524102" cy="1028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1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66</a:t>
            </a:r>
            <a:r>
              <a:rPr kumimoji="1" lang="ko-KR" altLang="en-US" dirty="0">
                <a:solidFill>
                  <a:schemeClr val="tx1"/>
                </a:solidFill>
              </a:rPr>
              <a:t> 이고  </a:t>
            </a:r>
            <a:r>
              <a:rPr kumimoji="1" lang="en-US" altLang="ko-KR" dirty="0">
                <a:solidFill>
                  <a:schemeClr val="tx1"/>
                </a:solidFill>
              </a:rPr>
              <a:t>66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198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=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11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198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(1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66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and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66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198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=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11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|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198)</a:t>
            </a:r>
            <a:endParaRPr kumimoji="1" lang="ko-Kore-KR" altLang="en-US" dirty="0">
              <a:solidFill>
                <a:schemeClr val="tx1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78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*곱셈의 </a:t>
                </a:r>
                <a:r>
                  <a:rPr lang="ko-KR" altLang="en-US" sz="2000" dirty="0" err="1">
                    <a:solidFill>
                      <a:srgbClr val="000000"/>
                    </a:solidFill>
                    <a:latin typeface="DIN Condensed" pitchFamily="2" charset="0"/>
                  </a:rPr>
                  <a:t>계산량에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대한 고려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Consider the amount of multiplication calculated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pPr algn="l"/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-US" altLang="ko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-G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상의 곱셈 연산은 단순한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XOR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연산으로는 수행될 수 없다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multiplication operation on the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may not be performed by a simple XOR operation.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AES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에서 사용되는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상의 유한체의 경우 아래의 식을 반복적을 수행하면 높은 차수의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x</a:t>
                </a:r>
                <a:r>
                  <a:rPr lang="ko-KR" altLang="en-US" b="0" i="0" u="none" strike="noStrike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를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곱한 결과를 얻을 수 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있다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For a finite element on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used in AES, repetitively performing the following equation results in multiplying by a high order of x.</a:t>
                </a:r>
              </a:p>
              <a:p>
                <a:pPr algn="l"/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p>
                      <m:sSupPr>
                        <m:ctrlP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altLang="ko-K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-&gt;GF(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ore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상의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다항식</a:t>
                </a:r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3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F8E00CB0-DBE3-374E-F2FD-E0417F66D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874" y="5753679"/>
            <a:ext cx="4775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2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/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3200" dirty="0">
                    <a:solidFill>
                      <a:schemeClr val="tx1"/>
                    </a:solidFill>
                    <a:latin typeface="DIN Condensed" pitchFamily="2" charset="0"/>
                  </a:rPr>
                  <a:t>7.</a:t>
                </a:r>
                <a:r>
                  <a:rPr kumimoji="1" lang="en-US" altLang="ko-Kore-KR" sz="1800" dirty="0">
                    <a:solidFill>
                      <a:srgbClr val="202124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finite field</a:t>
                </a:r>
                <a:r>
                  <a:rPr kumimoji="1" lang="ko-KR" altLang="en-US" sz="3200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(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2</m:t>
                        </m:r>
                      </m:e>
                      <m:sup>
                        <m:r>
                          <a:rPr kumimoji="1"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pple SD Gothic Neo" panose="02000300000000000000" pitchFamily="2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" altLang="ko-Kore-KR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)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상에서의 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ea typeface="Apple SD Gothic Neo" panose="02000300000000000000" pitchFamily="2" charset="-127"/>
                  </a:rPr>
                  <a:t>유한체</a:t>
                </a:r>
                <a:r>
                  <a:rPr kumimoji="1"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  <a:endParaRPr kumimoji="1" lang="en-US" altLang="ko-Kore-KR" dirty="0">
                  <a:solidFill>
                    <a:srgbClr val="202124"/>
                  </a:solidFill>
                  <a:latin typeface="DIN Condensed" pitchFamily="2" charset="0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0BB1B62-F46C-245A-7B1E-B1262E388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314"/>
                <a:ext cx="12192000" cy="928688"/>
              </a:xfrm>
              <a:prstGeom prst="rect">
                <a:avLst/>
              </a:prstGeom>
              <a:blipFill>
                <a:blip r:embed="rId2"/>
                <a:stretch>
                  <a:fillRect l="-1143" b="-133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생성자의 사용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Using the constructor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)</a:t>
                </a:r>
              </a:p>
              <a:p>
                <a:pPr algn="l"/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endParaRPr lang="en-US" altLang="ko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pPr algn="l"/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-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위수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q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가지는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유한체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F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의 생성자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g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는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q -1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의 거듭제곱을 통한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F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에 존재하는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0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이 아닌  모든 원소들을 생성하는 원소이다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pPr algn="l"/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constructor g of a finite element F with the rank q is an element that produces all nonzero elements present in F through the power of q-1.</a:t>
                </a: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endParaRPr lang="en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-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즉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F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의 원소는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0,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. . . ,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와 동일함을 의미한다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In other words, the element of F is equal to 0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,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. . . ,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" altLang="ko-Kore-KR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" altLang="ko-Kore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예제 다항식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이용한 </a:t>
                </a:r>
                <a:r>
                  <a:rPr lang="en-US" altLang="ko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  <a:r>
                  <a:rPr lang="ko-Kore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상의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생성자</a:t>
                </a:r>
                <a:endParaRPr lang="en-US" altLang="ko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r>
                  <a:rPr lang="ko-KR" altLang="en-US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Generator on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" altLang="ko-Kore-KR" sz="2000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 using the example polynomial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sz="2000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DIN Condensed" pitchFamily="2" charset="0"/>
                  </a:rPr>
                  <a:t>.</a:t>
                </a:r>
              </a:p>
              <a:p>
                <a:endParaRPr lang="en-US" altLang="ko-Kore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-US" altLang="ko-Kore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-US" altLang="ko-Kore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-US" altLang="ko-Kore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-US" altLang="ko-Kore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-US" altLang="ko-Kore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-US" altLang="ko-Kore-KR" sz="2000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endParaRPr lang="en-US" altLang="ko-Kore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endParaRPr lang="en" altLang="ko-Kore-KR" sz="2000" b="0" i="0" u="none" strike="noStrike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</p:txBody>
          </p:sp>
        </mc:Choice>
        <mc:Fallback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9"/>
                <a:ext cx="11963401" cy="5815011"/>
              </a:xfrm>
              <a:prstGeom prst="snip1Rect">
                <a:avLst/>
              </a:prstGeom>
              <a:blipFill>
                <a:blip r:embed="rId3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1306CFA-9548-BD85-9568-CD2EAE9F9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467" y="4435822"/>
            <a:ext cx="5266318" cy="22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6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1</a:t>
            </a:r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Divisbility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and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Divison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가분성과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09536" y="1042988"/>
                <a:ext cx="11963401" cy="5700711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ore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나누어짐의</a:t>
                </a:r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특성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</a:t>
                </a:r>
                <a:r>
                  <a:rPr lang="en" altLang="ko-Kore-KR" sz="2000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 characteristics of division</a:t>
                </a:r>
                <a:r>
                  <a:rPr lang="en-US" altLang="ko-KR" sz="2000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</a:t>
                </a:r>
              </a:p>
              <a:p>
                <a:r>
                  <a:rPr kumimoji="1" lang="ko-KR" altLang="en-US" sz="2000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-b | g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이고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| h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임의의 정수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m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과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에 대해서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| (mg + </a:t>
                </a:r>
                <a:r>
                  <a:rPr kumimoji="1" lang="en-US" altLang="ko-KR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nh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)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sz="2000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b | g and b | h, then b | (mg + 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nh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) for any integer m and n</a:t>
                </a:r>
              </a:p>
              <a:p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*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| g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g= b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되는 정수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존재한다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b | g, there is an integer</a:t>
                </a:r>
                <a:r>
                  <a:rPr kumimoji="1" lang="en-US" altLang="ko-KR" dirty="0">
                    <a:solidFill>
                      <a:srgbClr val="000000"/>
                    </a:solidFill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 that becomes g = b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*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 | h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이면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h=b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되는 정수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이 존재한다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If b | h, there is an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that becomes h = b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</m:oMath>
                </a14:m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therefore</a:t>
                </a:r>
                <a:endParaRPr kumimoji="1" lang="en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𝑚𝑔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+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𝑛h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=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𝑚𝑏</m:t>
                    </m:r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+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𝑛𝑏</m:t>
                    </m:r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=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𝑏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 × (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𝑚</m:t>
                    </m:r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𝑔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+</m:t>
                    </m:r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𝑛</m:t>
                    </m:r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h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haroni" panose="02010803020104030203" pitchFamily="2" charset="-79"/>
                          </a:rPr>
                          <m:t>1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)</m:t>
                    </m:r>
                  </m:oMath>
                </a14:m>
                <a:r>
                  <a:rPr kumimoji="1" lang="ko-KR" altLang="en-US" sz="2000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그러므로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는 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mg + </a:t>
                </a:r>
                <a:r>
                  <a:rPr kumimoji="1" lang="en-US" altLang="ko-KR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nh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ko-KR" altLang="en-US" dirty="0" err="1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를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나눈다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</a:p>
              <a:p>
                <a:r>
                  <a:rPr kumimoji="1" lang="ko-KR" altLang="en-US" dirty="0">
                    <a:solidFill>
                      <a:srgbClr val="000000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Therefore, b divides mg + 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nh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.</a:t>
                </a:r>
                <a:endParaRPr kumimoji="1" lang="en-US" altLang="ko-Kore-KR" dirty="0">
                  <a:solidFill>
                    <a:srgbClr val="000000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ko-Kore-KR" altLang="en-US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6" y="1042988"/>
                <a:ext cx="11963401" cy="5700711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88F7886-44A4-352A-758E-ADAB676707A3}"/>
              </a:ext>
            </a:extLst>
          </p:cNvPr>
          <p:cNvSpPr/>
          <p:nvPr/>
        </p:nvSpPr>
        <p:spPr>
          <a:xfrm>
            <a:off x="2076383" y="5300661"/>
            <a:ext cx="7524102" cy="12573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600" dirty="0">
                <a:solidFill>
                  <a:schemeClr val="tx1"/>
                </a:solidFill>
                <a:latin typeface="DIN Condensed" pitchFamily="2" charset="0"/>
              </a:rPr>
              <a:t>b=7 ,g=14 ,h=64 ,m=3 ,n=2</a:t>
            </a:r>
          </a:p>
          <a:p>
            <a:r>
              <a:rPr kumimoji="1" lang="en-US" altLang="ko-Kore-KR" sz="1600" dirty="0">
                <a:solidFill>
                  <a:schemeClr val="tx1"/>
                </a:solidFill>
                <a:latin typeface="DIN Condensed" pitchFamily="2" charset="0"/>
              </a:rPr>
              <a:t>7 | 14 and 7 | 63</a:t>
            </a:r>
          </a:p>
          <a:p>
            <a:r>
              <a:rPr kumimoji="1" lang="en-US" altLang="ko-Kore-KR" sz="1600" dirty="0">
                <a:solidFill>
                  <a:schemeClr val="tx1"/>
                </a:solidFill>
                <a:latin typeface="DIN Condensed" pitchFamily="2" charset="0"/>
              </a:rPr>
              <a:t>7 | (3 x 14 + 2 x 63) ---------</a:t>
            </a:r>
            <a:r>
              <a:rPr kumimoji="1" lang="en-US" altLang="ko-Kore-KR" sz="1600" dirty="0">
                <a:solidFill>
                  <a:schemeClr val="tx1"/>
                </a:solidFill>
                <a:latin typeface="DIN Condensed" pitchFamily="2" charset="0"/>
                <a:sym typeface="Wingdings" pitchFamily="2" charset="2"/>
              </a:rPr>
              <a:t> (3 x 14 + 2 x 63 ) = 7 (3 x 2 + 2 x 9) ==&gt; 7 | (7(3 x 2 + 2 x 9))</a:t>
            </a:r>
            <a:endParaRPr kumimoji="1" lang="ko-Kore-KR" altLang="en-US" sz="1600" dirty="0">
              <a:solidFill>
                <a:schemeClr val="tx1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1</a:t>
            </a:r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Divisbility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and </a:t>
            </a:r>
            <a:r>
              <a:rPr kumimoji="1" lang="en-US" altLang="ko-Kore-KR" sz="3200" dirty="0" err="1">
                <a:solidFill>
                  <a:schemeClr val="tx1"/>
                </a:solidFill>
                <a:latin typeface="DIN Condensed" pitchFamily="2" charset="0"/>
              </a:rPr>
              <a:t>Divison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ore-KR" altLang="en-US" b="1" dirty="0">
                <a:solidFill>
                  <a:schemeClr val="tx1"/>
                </a:solidFill>
                <a:latin typeface="+mj-ea"/>
                <a:ea typeface="+mj-ea"/>
              </a:rPr>
              <a:t>가분성과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호제법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(The Division Algorithm)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kumimoji="1" lang="ko-Kore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임의의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양의 정수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과 음의 정수가 아닌 정수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에 대하여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n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:r>
                  <a:rPr kumimoji="1" lang="ko-KR" altLang="en-US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를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나눈다면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정수인 몫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q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와 정수인 나머지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r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 존재하며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다음의 관계식이 성립한다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pPr algn="l"/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For any positive integer n and nonnegative integer a, if n divides a, then there exists the quotient q, which is the integer, and the remainder r, which is the integer, and the following relation is established.</a:t>
                </a:r>
              </a:p>
              <a:p>
                <a:pPr algn="ctr"/>
                <a:r>
                  <a:rPr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a =</a:t>
                </a:r>
                <a:r>
                  <a:rPr lang="en-US" altLang="ko-Kore-KR" dirty="0" err="1">
                    <a:solidFill>
                      <a:schemeClr val="tx1"/>
                    </a:solidFill>
                    <a:latin typeface="DIN Condensed" pitchFamily="2" charset="0"/>
                  </a:rPr>
                  <a:t>qn</a:t>
                </a:r>
                <a:r>
                  <a:rPr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 + r                        0</a:t>
                </a:r>
                <a14:m>
                  <m:oMath xmlns:m="http://schemas.openxmlformats.org/officeDocument/2006/math">
                    <m:r>
                      <a:rPr lang="en-US" altLang="ko-Kore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DIN Condensed" pitchFamily="2" charset="0"/>
                  </a:rPr>
                  <a:t> r &lt; n , q = [ a/n ] </a:t>
                </a:r>
                <a:br>
                  <a:rPr lang="en" altLang="ko-Kore-KR" dirty="0"/>
                </a:b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sz="2000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ko-Kore-KR" altLang="en-US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09856E99-3F84-3891-F1D9-2B3B279582A6}"/>
              </a:ext>
            </a:extLst>
          </p:cNvPr>
          <p:cNvSpPr/>
          <p:nvPr/>
        </p:nvSpPr>
        <p:spPr>
          <a:xfrm>
            <a:off x="2119245" y="3293268"/>
            <a:ext cx="7524102" cy="1028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a=11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</a:rPr>
              <a:t>     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n=7              11= 1 x 7 + 4              r=4                   q=1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a=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-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11         n=7             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-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11=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(-2)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 x 7 +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3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              r=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3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</a:rPr>
              <a:t>                  q=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-2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4DB53E-1852-B5DA-82AA-3EA9FA4B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91" y="4321968"/>
            <a:ext cx="5100411" cy="24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2.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Euclidean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유클리드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8"/>
            <a:ext cx="11963401" cy="5815012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유클리드 </a:t>
            </a:r>
            <a:r>
              <a:rPr kumimoji="1" lang="ko-KR" altLang="en-US" sz="2000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호제법</a:t>
            </a:r>
            <a:r>
              <a:rPr kumimoji="1" lang="en-US" altLang="ko-KR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(Euclidean Algorithm)</a:t>
            </a:r>
            <a:r>
              <a:rPr kumimoji="1" lang="en-US" altLang="ko-Kore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정수론의 기본적인 기술 중 하나이다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It is one of the basic techniques of number theory.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공약수가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밖에 없는 두 정수는 서로 소 이다 라는 정의가 필요로 하다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</a:p>
          <a:p>
            <a:r>
              <a:rPr lang="ko-KR" altLang="en-US" dirty="0">
                <a:solidFill>
                  <a:srgbClr val="000000"/>
                </a:solidFill>
                <a:latin typeface="noto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Two integers with only one common divisor need to be defined as small to each other.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최대공약수</a:t>
            </a:r>
            <a:r>
              <a:rPr kumimoji="1" lang="en-US" altLang="ko-KR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(Greatest Common Divisor)</a:t>
            </a:r>
          </a:p>
          <a:p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(a , b): 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의 최대공약수를 의미한다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최대공약수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모두 나누는 가장 큰 정수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)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                   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It means the maximum common divisor of a and b. (Maximum common factor: the largest integer dividing both a and b)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다음을 만족할 경우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c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의 </a:t>
            </a:r>
            <a:r>
              <a:rPr kumimoji="1" lang="ko-KR" altLang="en-US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최대공약수이다</a:t>
            </a:r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pPr algn="l"/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I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f the following is satisfied, c is the maximum common divisor of a and b.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lang="en" altLang="ko-Kore-KR" dirty="0">
                <a:solidFill>
                  <a:schemeClr val="tx1"/>
                </a:solidFill>
                <a:latin typeface="DIN Condensed" pitchFamily="2" charset="0"/>
              </a:rPr>
              <a:t>1</a:t>
            </a:r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dirty="0">
                <a:solidFill>
                  <a:schemeClr val="tx1"/>
                </a:solidFill>
              </a:rPr>
              <a:t>.c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  <a:r>
              <a:rPr lang="ko-KR" altLang="en-US" dirty="0">
                <a:solidFill>
                  <a:schemeClr val="tx1"/>
                </a:solidFill>
              </a:rPr>
              <a:t>의 약수이다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c is the mineral number of a and b</a:t>
            </a:r>
          </a:p>
          <a:p>
            <a:r>
              <a:rPr kumimoji="1" lang="ko-KR" altLang="en-US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2.</a:t>
            </a:r>
            <a:r>
              <a:rPr kumimoji="1" lang="ko-KR" altLang="en-US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와 </a:t>
            </a:r>
            <a:r>
              <a:rPr kumimoji="1" lang="en-US" altLang="ko-KR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에 대한 모든 공약수는 </a:t>
            </a:r>
            <a:r>
              <a:rPr kumimoji="1" lang="en-US" altLang="ko-KR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c</a:t>
            </a:r>
            <a:r>
              <a:rPr kumimoji="1" lang="ko-KR" altLang="en-US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의 약수이다</a:t>
            </a:r>
            <a:r>
              <a:rPr kumimoji="1" lang="en-US" altLang="ko-KR" dirty="0">
                <a:solidFill>
                  <a:srgbClr val="000000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Every common divisor for a and b is a divisor of c.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(a, b) = max [ k, k | 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이고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k | b 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일 때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]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ko-Kore-KR" altLang="en-US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740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2.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Euclidean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유클리드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한쪽 모서리가 잘린 사각형 4">
            <a:extLst>
              <a:ext uri="{FF2B5EF4-FFF2-40B4-BE49-F238E27FC236}">
                <a16:creationId xmlns:a16="http://schemas.microsoft.com/office/drawing/2014/main" id="{5EF223D2-2E19-5283-7EE0-E812B7F96203}"/>
              </a:ext>
            </a:extLst>
          </p:cNvPr>
          <p:cNvSpPr/>
          <p:nvPr/>
        </p:nvSpPr>
        <p:spPr>
          <a:xfrm>
            <a:off x="114299" y="1042988"/>
            <a:ext cx="11963401" cy="5815012"/>
          </a:xfrm>
          <a:prstGeom prst="snip1Rect">
            <a:avLst/>
          </a:prstGeom>
          <a:noFill/>
          <a:ln w="2317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000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양수인 최대공약수를 구하기 때문에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(a, b)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=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(a –b) =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(-a , b) =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(-a, -b) 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가 성립한다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즉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(a, b)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=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(|a|, |b|) 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이다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pPr algn="l"/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Since the maximum common divisor is obtained,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(a, b) =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(a – b) =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(-a, b) =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(-a, -b) g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(-a, -b) is established. That is,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(a, b) = </a:t>
            </a:r>
            <a:r>
              <a:rPr lang="en" altLang="ko-Kore-KR" b="0" i="0" dirty="0" err="1">
                <a:solidFill>
                  <a:schemeClr val="tx1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chemeClr val="tx1"/>
                </a:solidFill>
                <a:effectLst/>
                <a:latin typeface="DIN Condensed" pitchFamily="2" charset="0"/>
              </a:rPr>
              <a:t>(|a|, |b|).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</a:t>
            </a:r>
            <a:br>
              <a:rPr lang="en" altLang="ko-Kore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 아닌 정수들을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 을 나누기 때문에 다음 식 </a:t>
            </a:r>
            <a:r>
              <a:rPr lang="en-US" altLang="ko-KR" dirty="0" err="1">
                <a:solidFill>
                  <a:schemeClr val="tx1"/>
                </a:solidFill>
              </a:rPr>
              <a:t>gcd</a:t>
            </a:r>
            <a:r>
              <a:rPr lang="en-US" altLang="ko-KR" dirty="0">
                <a:solidFill>
                  <a:schemeClr val="tx1"/>
                </a:solidFill>
              </a:rPr>
              <a:t>(a, 0)= |a|</a:t>
            </a:r>
            <a:r>
              <a:rPr lang="ko-KR" altLang="en-US" dirty="0">
                <a:solidFill>
                  <a:schemeClr val="tx1"/>
                </a:solidFill>
              </a:rPr>
              <a:t>이 성립한다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pPr algn="l"/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Since all nonzero integers are divided by 0, the following equation 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(a, 0)= |a| is established.</a:t>
            </a:r>
          </a:p>
          <a:p>
            <a:br>
              <a:rPr lang="en" altLang="ko-Kore-KR" dirty="0"/>
            </a:br>
            <a:r>
              <a:rPr lang="ko-KR" altLang="en-US" dirty="0"/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</a:p>
          <a:p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-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앞서 정수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가 공약수가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밖에 없다면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는 서로 소라고 하였다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즉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a,b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)=1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이면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a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와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b</a:t>
            </a:r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는 서로 소이다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Previously, if integers a and b have only one common divisor, a and b are each small. That is, if 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DIN Condensed" pitchFamily="2" charset="0"/>
              </a:rPr>
              <a:t>gcd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(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DIN Condensed" pitchFamily="2" charset="0"/>
              </a:rPr>
              <a:t>a,b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DIN Condensed" pitchFamily="2" charset="0"/>
              </a:rPr>
              <a:t>)=1, a and b are mutually small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kumimoji="1" lang="en-US" altLang="ko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DIN Condensed" pitchFamily="2" charset="0"/>
                <a:cs typeface="Aharoni" panose="02010803020104030203" pitchFamily="2" charset="-79"/>
              </a:rPr>
              <a:t> 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en-US" altLang="ko-Kore-KR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  <a:p>
            <a:endParaRPr kumimoji="1" lang="ko-Kore-KR" altLang="en-US" dirty="0">
              <a:solidFill>
                <a:schemeClr val="tx1"/>
              </a:solidFill>
              <a:latin typeface="DIN Condensed" pitchFamily="2" charset="0"/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6B80DD-5CCB-C517-BF63-2C9AEA9D114D}"/>
              </a:ext>
            </a:extLst>
          </p:cNvPr>
          <p:cNvSpPr/>
          <p:nvPr/>
        </p:nvSpPr>
        <p:spPr>
          <a:xfrm>
            <a:off x="2990816" y="3132534"/>
            <a:ext cx="6210368" cy="592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(60, 24) = </a:t>
            </a:r>
            <a:r>
              <a:rPr kumimoji="1" lang="en-US" altLang="ko-KR" dirty="0" err="1">
                <a:solidFill>
                  <a:schemeClr val="tx1"/>
                </a:solidFill>
                <a:latin typeface="DIN Condensed" pitchFamily="2" charset="0"/>
              </a:rPr>
              <a:t>gcd</a:t>
            </a:r>
            <a:r>
              <a:rPr kumimoji="1" lang="en-US" altLang="ko-KR" dirty="0">
                <a:solidFill>
                  <a:schemeClr val="tx1"/>
                </a:solidFill>
                <a:latin typeface="DIN Condensed" pitchFamily="2" charset="0"/>
              </a:rPr>
              <a:t>(60, -24) = 12</a:t>
            </a:r>
            <a:endParaRPr kumimoji="1" lang="en-US" altLang="ko-Kore-KR" dirty="0">
              <a:solidFill>
                <a:schemeClr val="tx1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4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BB1B62-F46C-245A-7B1E-B1262E388349}"/>
              </a:ext>
            </a:extLst>
          </p:cNvPr>
          <p:cNvSpPr/>
          <p:nvPr/>
        </p:nvSpPr>
        <p:spPr>
          <a:xfrm>
            <a:off x="0" y="0"/>
            <a:ext cx="12192000" cy="9286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3200" dirty="0">
                <a:solidFill>
                  <a:schemeClr val="tx1"/>
                </a:solidFill>
                <a:latin typeface="DIN Condensed" pitchFamily="2" charset="0"/>
              </a:rPr>
              <a:t>2.</a:t>
            </a:r>
            <a:r>
              <a:rPr kumimoji="1" lang="en-US" altLang="ko-Kore-KR" sz="3200" dirty="0">
                <a:solidFill>
                  <a:schemeClr val="tx1"/>
                </a:solidFill>
                <a:latin typeface="DIN Condensed" pitchFamily="2" charset="0"/>
              </a:rPr>
              <a:t> Euclidean Algorithm</a:t>
            </a:r>
            <a:r>
              <a:rPr kumimoji="1" lang="ko-KR" altLang="en-US" sz="3200" dirty="0">
                <a:solidFill>
                  <a:schemeClr val="tx1"/>
                </a:solidFill>
                <a:latin typeface="DIN Condensed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kumimoji="1"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유클리드 </a:t>
            </a:r>
            <a:r>
              <a:rPr kumimoji="1"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호제법</a:t>
            </a:r>
            <a:r>
              <a:rPr kumimoji="1"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kumimoji="1" lang="en-US" altLang="ko-Kore-KR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/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noFill/>
              <a:ln w="2317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최대공약수 찾기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(Finding the Greatest Common </a:t>
                </a:r>
                <a:r>
                  <a:rPr kumimoji="1" lang="en-US" altLang="ko-KR" sz="2000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Divisior</a:t>
                </a:r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)</a:t>
                </a:r>
              </a:p>
              <a:p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유클리드가 고안한 두 정수의  최대공약수를 찾는 알고리즘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pPr algn="l"/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chemeClr val="tx1"/>
                    </a:solidFill>
                    <a:effectLst/>
                    <a:latin typeface="DIN Condensed" pitchFamily="2" charset="0"/>
                  </a:rPr>
                  <a:t>Euclid's algorithm for finding the greatest common divisor of two integers</a:t>
                </a:r>
              </a:p>
              <a:p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br>
                  <a:rPr lang="en" altLang="ko-Kore-KR" dirty="0">
                    <a:solidFill>
                      <a:schemeClr val="tx1"/>
                    </a:solidFill>
                    <a:latin typeface="DIN Condensed" pitchFamily="2" charset="0"/>
                  </a:rPr>
                </a:b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1.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어떠한 정수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</a:rPr>
                  <a:t>a,b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와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d=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</a:rPr>
                  <a:t>gcd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(a, b)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가 있다고 가정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R" sz="2000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Suppose there are any integers 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a,b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and d=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(a, b).</a:t>
                </a:r>
                <a:endParaRPr kumimoji="1" lang="en-US" altLang="ko-Kore-KR" b="0" i="0" dirty="0">
                  <a:solidFill>
                    <a:schemeClr val="tx1"/>
                  </a:solidFill>
                  <a:effectLst/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2.gcd(|a|,|b|) = </a:t>
                </a:r>
                <a:r>
                  <a:rPr kumimoji="1" lang="en-US" altLang="ko-KR" dirty="0" err="1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gcd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(a, b)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이기 때문에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a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haroni" panose="02010803020104030203" pitchFamily="2" charset="-79"/>
                      </a:rPr>
                      <m:t>≥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b&gt;0 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추정 가능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pPr algn="l"/>
                <a:r>
                  <a:rPr kumimoji="1" lang="en-US" altLang="ko-Kore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Since 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(|a|,|b|) = 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(a, b), abb&gt;0 can be estimated</a:t>
                </a:r>
              </a:p>
              <a:p>
                <a:pPr algn="l"/>
                <a:endParaRPr lang="en-US" altLang="ko-KR" dirty="0">
                  <a:solidFill>
                    <a:srgbClr val="000000"/>
                  </a:solidFill>
                  <a:latin typeface="DIN Condensed" pitchFamily="2" charset="0"/>
                </a:endParaRPr>
              </a:p>
              <a:p>
                <a:pPr algn="l"/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3.a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를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b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로 나눈 후</a:t>
                </a:r>
                <a:r>
                  <a:rPr lang="en-US" altLang="ko-KR" dirty="0">
                    <a:solidFill>
                      <a:srgbClr val="000000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DIN Condensed" pitchFamily="2" charset="0"/>
                  </a:rPr>
                  <a:t>호제법</a:t>
                </a:r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적용</a:t>
                </a:r>
                <a:endParaRPr lang="en" altLang="ko-Kore-KR" b="0" i="0" dirty="0">
                  <a:solidFill>
                    <a:srgbClr val="000000"/>
                  </a:solidFill>
                  <a:effectLst/>
                  <a:latin typeface="DIN Condensed" pitchFamily="2" charset="0"/>
                </a:endParaRPr>
              </a:p>
              <a:p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noto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Divide a by b and apply the penchant method</a:t>
                </a:r>
              </a:p>
              <a:p>
                <a:r>
                  <a:rPr lang="ko-KR" altLang="en-US" dirty="0">
                    <a:solidFill>
                      <a:srgbClr val="000000"/>
                    </a:solidFill>
                    <a:latin typeface="DIN Condensed" pitchFamily="2" charset="0"/>
                  </a:rPr>
                  <a:t> </a:t>
                </a:r>
                <a:br>
                  <a:rPr lang="en" altLang="ko-Kore-KR" dirty="0"/>
                </a:br>
                <a:r>
                  <a:rPr lang="en" altLang="ko-Kore-KR" dirty="0"/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>
                    <a:latin typeface="DIN Condensed" pitchFamily="2" charset="0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일 경우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,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b | a, d = 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DIN Condensed" pitchFamily="2" charset="0"/>
                  </a:rPr>
                  <a:t>gcd</a:t>
                </a:r>
                <a:r>
                  <a:rPr lang="en-US" altLang="ko-KR" dirty="0">
                    <a:solidFill>
                      <a:schemeClr val="tx1"/>
                    </a:solidFill>
                    <a:latin typeface="DIN Condensed" pitchFamily="2" charset="0"/>
                  </a:rPr>
                  <a:t>(a, b) =b</a:t>
                </a:r>
                <a:r>
                  <a:rPr lang="ko-KR" altLang="en-US" dirty="0">
                    <a:solidFill>
                      <a:schemeClr val="tx1"/>
                    </a:solidFill>
                    <a:latin typeface="DIN Condensed" pitchFamily="2" charset="0"/>
                  </a:rPr>
                  <a:t> </a:t>
                </a:r>
                <a:endParaRPr lang="en" altLang="ko-Kore-KR" dirty="0">
                  <a:latin typeface="DIN Condensed" pitchFamily="2" charset="0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=0, b | a, d = </a:t>
                </a:r>
                <a:r>
                  <a:rPr lang="en" altLang="ko-Kore-KR" b="0" i="0" dirty="0" err="1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gcd</a:t>
                </a:r>
                <a:r>
                  <a:rPr lang="en" altLang="ko-Kore-KR" b="0" i="0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(a, b) = b</a:t>
                </a:r>
                <a:endParaRPr kumimoji="1" lang="en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-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≠</m:t>
                    </m:r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0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일 경우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,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가분성의 기본적 성질에 의해 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d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|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임을 의미한다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.</a:t>
                </a:r>
                <a:endParaRPr kumimoji="1" lang="en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ko-KR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haroni" panose="02010803020104030203" pitchFamily="2" charset="-79"/>
                      </a:rPr>
                      <m:t>≠</m:t>
                    </m:r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0, it means d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" altLang="ko-Kore-KR" b="0" i="0" u="none" strike="noStrike" dirty="0">
                    <a:solidFill>
                      <a:srgbClr val="000000"/>
                    </a:solidFill>
                    <a:effectLst/>
                    <a:latin typeface="DIN Condensed" pitchFamily="2" charset="0"/>
                  </a:rPr>
                  <a:t> due to the basic property of variability.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r>
                  <a:rPr kumimoji="1" lang="ko-KR" altLang="en-US" dirty="0">
                    <a:solidFill>
                      <a:schemeClr val="tx1"/>
                    </a:solidFill>
                    <a:latin typeface="DIN Condensed" pitchFamily="2" charset="0"/>
                    <a:cs typeface="Aharoni" panose="02010803020104030203" pitchFamily="2" charset="-79"/>
                  </a:rPr>
                  <a:t>  </a:t>
                </a:r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  <a:p>
                <a:endParaRPr kumimoji="1" lang="ko-Kore-KR" altLang="en-US" dirty="0">
                  <a:solidFill>
                    <a:schemeClr val="tx1"/>
                  </a:solidFill>
                  <a:latin typeface="DIN Condensed" pitchFamily="2" charset="0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5" name="한쪽 모서리가 잘린 사각형 4">
                <a:extLst>
                  <a:ext uri="{FF2B5EF4-FFF2-40B4-BE49-F238E27FC236}">
                    <a16:creationId xmlns:a16="http://schemas.microsoft.com/office/drawing/2014/main" id="{5EF223D2-2E19-5283-7EE0-E812B7F96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1042988"/>
                <a:ext cx="11963401" cy="5815012"/>
              </a:xfrm>
              <a:prstGeom prst="snip1Rect">
                <a:avLst/>
              </a:prstGeom>
              <a:blipFill>
                <a:blip r:embed="rId2"/>
                <a:stretch>
                  <a:fillRect/>
                </a:stretch>
              </a:blipFill>
              <a:ln w="231775"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80D667B-74F2-5669-C29F-9C46259E27D4}"/>
                  </a:ext>
                </a:extLst>
              </p:cNvPr>
              <p:cNvSpPr/>
              <p:nvPr/>
            </p:nvSpPr>
            <p:spPr>
              <a:xfrm>
                <a:off x="4062727" y="3950494"/>
                <a:ext cx="6210368" cy="5929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0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</m:t>
                      </m:r>
                    </m:oMath>
                  </m:oMathPara>
                </a14:m>
                <a:endParaRPr kumimoji="1" lang="en-US" altLang="ko-Kore-KR" dirty="0">
                  <a:solidFill>
                    <a:schemeClr val="tx1"/>
                  </a:solidFill>
                  <a:latin typeface="DIN Condensed" pitchFamily="2" charset="0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80D667B-74F2-5669-C29F-9C46259E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727" y="3950494"/>
                <a:ext cx="6210368" cy="592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4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6763</Words>
  <Application>Microsoft Macintosh PowerPoint</Application>
  <PresentationFormat>와이드스크린</PresentationFormat>
  <Paragraphs>853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Apple SD Gothic Neo</vt:lpstr>
      <vt:lpstr>맑은 고딕</vt:lpstr>
      <vt:lpstr>noto</vt:lpstr>
      <vt:lpstr>Arial</vt:lpstr>
      <vt:lpstr>Calibri</vt:lpstr>
      <vt:lpstr>Calibri Light</vt:lpstr>
      <vt:lpstr>Cambria Math</vt:lpstr>
      <vt:lpstr>DIN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박형건</dc:creator>
  <cp:lastModifiedBy>박형건</cp:lastModifiedBy>
  <cp:revision>8</cp:revision>
  <dcterms:created xsi:type="dcterms:W3CDTF">2023-01-23T14:01:01Z</dcterms:created>
  <dcterms:modified xsi:type="dcterms:W3CDTF">2023-01-25T14:08:33Z</dcterms:modified>
</cp:coreProperties>
</file>